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1009" r:id="rId3"/>
    <p:sldId id="272" r:id="rId4"/>
    <p:sldId id="1011" r:id="rId5"/>
    <p:sldId id="995" r:id="rId6"/>
    <p:sldId id="998" r:id="rId7"/>
    <p:sldId id="1258" r:id="rId8"/>
    <p:sldId id="1259" r:id="rId9"/>
    <p:sldId id="1260" r:id="rId10"/>
    <p:sldId id="1261" r:id="rId11"/>
    <p:sldId id="1262" r:id="rId12"/>
    <p:sldId id="1263" r:id="rId13"/>
    <p:sldId id="1264" r:id="rId14"/>
    <p:sldId id="1265" r:id="rId15"/>
    <p:sldId id="1266" r:id="rId16"/>
    <p:sldId id="1267" r:id="rId17"/>
    <p:sldId id="1268" r:id="rId18"/>
    <p:sldId id="1249" r:id="rId19"/>
    <p:sldId id="1250" r:id="rId20"/>
    <p:sldId id="1007" r:id="rId21"/>
    <p:sldId id="1012" r:id="rId22"/>
    <p:sldId id="1013" r:id="rId23"/>
    <p:sldId id="1014" r:id="rId24"/>
    <p:sldId id="1015" r:id="rId25"/>
    <p:sldId id="1016" r:id="rId26"/>
    <p:sldId id="1097" r:id="rId27"/>
    <p:sldId id="1098" r:id="rId28"/>
    <p:sldId id="1099" r:id="rId29"/>
    <p:sldId id="937" r:id="rId30"/>
    <p:sldId id="1056" r:id="rId31"/>
    <p:sldId id="1004" r:id="rId32"/>
    <p:sldId id="1057" r:id="rId33"/>
    <p:sldId id="1252" r:id="rId34"/>
    <p:sldId id="1243" r:id="rId35"/>
    <p:sldId id="1244" r:id="rId36"/>
    <p:sldId id="1087" r:id="rId37"/>
    <p:sldId id="1086" r:id="rId38"/>
    <p:sldId id="1088" r:id="rId39"/>
    <p:sldId id="974" r:id="rId40"/>
    <p:sldId id="941" r:id="rId41"/>
    <p:sldId id="1240" r:id="rId42"/>
    <p:sldId id="1245" r:id="rId43"/>
    <p:sldId id="1090" r:id="rId44"/>
    <p:sldId id="1092" r:id="rId45"/>
    <p:sldId id="1095" r:id="rId46"/>
    <p:sldId id="1093" r:id="rId47"/>
    <p:sldId id="124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F0A37F2-70F3-2740-BB1D-CA014B2814A5}">
          <p14:sldIdLst>
            <p14:sldId id="256"/>
          </p14:sldIdLst>
        </p14:section>
        <p14:section name="affective neuro" id="{AEBE360D-0E4E-204C-BF6E-9B24C1ECFCDE}">
          <p14:sldIdLst>
            <p14:sldId id="1009"/>
            <p14:sldId id="272"/>
            <p14:sldId id="1011"/>
            <p14:sldId id="995"/>
            <p14:sldId id="998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49"/>
          </p14:sldIdLst>
        </p14:section>
        <p14:section name="emotion theories" id="{C667002E-7D75-D845-8C4B-A05D3AD461CD}">
          <p14:sldIdLst>
            <p14:sldId id="1250"/>
            <p14:sldId id="1007"/>
            <p14:sldId id="1012"/>
            <p14:sldId id="1013"/>
            <p14:sldId id="1014"/>
            <p14:sldId id="1015"/>
            <p14:sldId id="1016"/>
            <p14:sldId id="1097"/>
            <p14:sldId id="1098"/>
            <p14:sldId id="1099"/>
            <p14:sldId id="937"/>
            <p14:sldId id="1056"/>
            <p14:sldId id="1004"/>
            <p14:sldId id="1057"/>
          </p14:sldIdLst>
        </p14:section>
        <p14:section name="affective neuroscience" id="{F5BBBB05-3EDD-164C-8490-25EBA0DEAFD2}">
          <p14:sldIdLst>
            <p14:sldId id="1252"/>
            <p14:sldId id="1243"/>
            <p14:sldId id="1244"/>
            <p14:sldId id="1087"/>
            <p14:sldId id="1086"/>
            <p14:sldId id="1088"/>
            <p14:sldId id="974"/>
            <p14:sldId id="941"/>
            <p14:sldId id="1240"/>
            <p14:sldId id="1245"/>
            <p14:sldId id="1090"/>
            <p14:sldId id="1092"/>
            <p14:sldId id="1095"/>
            <p14:sldId id="1093"/>
            <p14:sldId id="12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/>
    <p:restoredTop sz="73265"/>
  </p:normalViewPr>
  <p:slideViewPr>
    <p:cSldViewPr snapToGrid="0" snapToObjects="1">
      <p:cViewPr varScale="1">
        <p:scale>
          <a:sx n="87" d="100"/>
          <a:sy n="87" d="100"/>
        </p:scale>
        <p:origin x="2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Components, Cultural difference</a:t>
            </a:r>
          </a:p>
          <a:p>
            <a:r>
              <a:rPr kumimoji="1" lang="en-US" altLang="ko-Kore-KR" dirty="0"/>
              <a:t>Same stimuli, different emotions</a:t>
            </a:r>
          </a:p>
          <a:p>
            <a:r>
              <a:rPr kumimoji="1" lang="en-US" altLang="ko-Kore-KR" dirty="0"/>
              <a:t>Emotions can be consequences.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388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2023. 8. 28.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dplanningpocketbook.wordpress.com/2016/07/21/plutchiks-theory-of-emotion-which-emotion-should-your-campaign-evoke-to-engage-consumers/" TargetMode="External"/><Relationship Id="rId3" Type="http://schemas.openxmlformats.org/officeDocument/2006/relationships/image" Target="../media/image2.tiff"/><Relationship Id="rId7" Type="http://schemas.openxmlformats.org/officeDocument/2006/relationships/hyperlink" Target="https://www.researchgate.net/figure/Basic-emotions-sadness-joy-fear-disgust-and-sadness-which-were-personified-by-Disney_fig2_32481318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3.png"/><Relationship Id="rId9" Type="http://schemas.openxmlformats.org/officeDocument/2006/relationships/hyperlink" Target="http://cocoanlab.github.io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as.org/content/117/4/1924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tiff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iorxiv.org/content/10.1101/2020.06.10.145201v1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hyperlink" Target="http://cocoanlab.github.i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28.gi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://cocoanlab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www.youtube.com/watch?v=gAMbkJk6gnE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2.tif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hyperlink" Target="http://cocoanlab.github.io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.tiff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1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5" Type="http://schemas.openxmlformats.org/officeDocument/2006/relationships/hyperlink" Target="http://cocoanlab.github.io/" TargetMode="External"/><Relationship Id="rId10" Type="http://schemas.openxmlformats.org/officeDocument/2006/relationships/image" Target="../media/image59.jpeg"/><Relationship Id="rId4" Type="http://schemas.openxmlformats.org/officeDocument/2006/relationships/image" Target="../media/image55.png"/><Relationship Id="rId9" Type="http://schemas.openxmlformats.org/officeDocument/2006/relationships/image" Target="../media/image4.jpeg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172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02  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96409" y="2120740"/>
            <a:ext cx="5399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200" dirty="0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02</a:t>
            </a:r>
          </a:p>
          <a:p>
            <a:pPr algn="ctr"/>
            <a:r>
              <a:rPr lang="en-US" altLang="ko-KR" sz="4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BCB419-9DEA-E746-BB7D-211C04CE8270}"/>
              </a:ext>
            </a:extLst>
          </p:cNvPr>
          <p:cNvSpPr txBox="1"/>
          <p:nvPr/>
        </p:nvSpPr>
        <p:spPr>
          <a:xfrm>
            <a:off x="8567044" y="4358011"/>
            <a:ext cx="29463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Interrupt me any time!</a:t>
            </a:r>
          </a:p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Ask questions any time!</a:t>
            </a:r>
          </a:p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Dispute me any time!</a:t>
            </a:r>
            <a:endParaRPr kumimoji="1" lang="ko-Kore-KR" altLang="en-US" sz="20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4082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2D: valence and arousal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0ADCE7-F6A8-B04A-9180-A5CE44F8F71B}"/>
              </a:ext>
            </a:extLst>
          </p:cNvPr>
          <p:cNvGrpSpPr>
            <a:grpSpLocks noChangeAspect="1"/>
          </p:cNvGrpSpPr>
          <p:nvPr/>
        </p:nvGrpSpPr>
        <p:grpSpPr>
          <a:xfrm>
            <a:off x="2554969" y="953013"/>
            <a:ext cx="6270541" cy="5428231"/>
            <a:chOff x="6096000" y="911402"/>
            <a:chExt cx="5480240" cy="474409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16114E-1530-1E44-A273-37C80A5F1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911402"/>
              <a:ext cx="5480240" cy="47440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9F54DA-43F6-8C4E-A937-5871DF976A8A}"/>
                </a:ext>
              </a:extLst>
            </p:cNvPr>
            <p:cNvSpPr txBox="1"/>
            <p:nvPr/>
          </p:nvSpPr>
          <p:spPr>
            <a:xfrm>
              <a:off x="9367730" y="2673801"/>
              <a:ext cx="856273" cy="322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rgbClr val="C00000"/>
                  </a:solidFill>
                  <a:latin typeface="Helvetica" pitchFamily="2" charset="0"/>
                  <a:ea typeface="DXKPMStd Bold" panose="02020600000000000000" pitchFamily="18" charset="-127"/>
                </a:rPr>
                <a:t>valence</a:t>
              </a:r>
              <a:endParaRPr kumimoji="1" lang="ko-Kore-KR" altLang="en-US" dirty="0">
                <a:solidFill>
                  <a:srgbClr val="C00000"/>
                </a:solidFill>
                <a:latin typeface="Helvetica" pitchFamily="2" charset="0"/>
                <a:ea typeface="DXKPMStd Bold" panose="0202060000000000000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333DD5-4CE6-FD43-ABEE-E38E4E66922C}"/>
                </a:ext>
              </a:extLst>
            </p:cNvPr>
            <p:cNvSpPr txBox="1"/>
            <p:nvPr/>
          </p:nvSpPr>
          <p:spPr>
            <a:xfrm rot="5400000">
              <a:off x="8719276" y="2079374"/>
              <a:ext cx="821417" cy="322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rgbClr val="C00000"/>
                  </a:solidFill>
                  <a:latin typeface="Helvetica" pitchFamily="2" charset="0"/>
                  <a:ea typeface="DXKPMStd Bold" panose="02020600000000000000" pitchFamily="18" charset="-127"/>
                </a:rPr>
                <a:t>arousal</a:t>
              </a:r>
              <a:endParaRPr kumimoji="1" lang="ko-Kore-KR" altLang="en-US" dirty="0">
                <a:solidFill>
                  <a:srgbClr val="C00000"/>
                </a:solidFill>
                <a:latin typeface="Helvetica" pitchFamily="2" charset="0"/>
                <a:ea typeface="DXKPMStd Bold" panose="02020600000000000000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E9EC9F-0872-6F47-B2ED-97AC184827EF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3706F6F-F4B9-2947-9E7E-AEC6BDAF0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DE49ECA-C78C-3A4E-AEFD-B96509C66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34F4874-DD98-804D-8EB5-63CE0E851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B4A948-7D69-694C-8633-3105D0ADFEC6}"/>
              </a:ext>
            </a:extLst>
          </p:cNvPr>
          <p:cNvSpPr/>
          <p:nvPr/>
        </p:nvSpPr>
        <p:spPr>
          <a:xfrm>
            <a:off x="108025" y="6085940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Russell, 2003</a:t>
            </a:r>
            <a:endParaRPr lang="en-US" altLang="ko-KR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4C4A6-E228-EB2F-AE14-B341254A5F38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43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743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5-8D? Basic emotions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BB11F9-3944-F24C-8DD5-3371688F602A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E894469-629C-824F-9E22-BB03F3AB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C2A0D40-8DE8-E74C-91EE-A4D16B34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4EB3EE2-566E-3140-B249-A008B32E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9BBC3D4-3365-B941-A102-B4D5BBFE3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62" y="1124613"/>
            <a:ext cx="6603871" cy="2076607"/>
          </a:xfrm>
          <a:prstGeom prst="rect">
            <a:avLst/>
          </a:prstGeom>
        </p:spPr>
      </p:pic>
      <p:pic>
        <p:nvPicPr>
          <p:cNvPr id="5122" name="Picture 2" descr="Plutchik's Theory of Emotion: Which emotion should your campaign evoke to  engage consumers? – Ad Planner's Pocketbook">
            <a:extLst>
              <a:ext uri="{FF2B5EF4-FFF2-40B4-BE49-F238E27FC236}">
                <a16:creationId xmlns:a16="http://schemas.microsoft.com/office/drawing/2014/main" id="{3FF73329-4231-A14D-8E2B-5559BCA1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882" y="1542849"/>
            <a:ext cx="4756823" cy="475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35CF23C-1E6F-4A4F-B4B9-3B09892017AE}"/>
              </a:ext>
            </a:extLst>
          </p:cNvPr>
          <p:cNvSpPr/>
          <p:nvPr/>
        </p:nvSpPr>
        <p:spPr>
          <a:xfrm>
            <a:off x="69202" y="5275478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050" dirty="0">
                <a:latin typeface="Helvetica" pitchFamily="2" charset="0"/>
                <a:ea typeface="DXKPMStd Bold" panose="02020600000000000000" pitchFamily="18" charset="-127"/>
              </a:rPr>
              <a:t>Figure credit: </a:t>
            </a:r>
          </a:p>
          <a:p>
            <a:r>
              <a:rPr lang="en-US" altLang="ko-Kore-KR" sz="1050" dirty="0">
                <a:latin typeface="Helvetica" pitchFamily="2" charset="0"/>
                <a:ea typeface="DXKPMStd Bold" panose="02020600000000000000" pitchFamily="18" charset="-127"/>
                <a:hlinkClick r:id="rId7"/>
              </a:rPr>
              <a:t>https://www.researchgate.net/figure/Basic-emotions-sadness-joy-fear-disgust-and-sadness-which-were-personified-by-Disney_fig2_324813184</a:t>
            </a:r>
            <a:endParaRPr lang="en-US" altLang="ko-Kore-KR" sz="1050" dirty="0">
              <a:latin typeface="Helvetica" pitchFamily="2" charset="0"/>
              <a:ea typeface="DXKPMStd Bold" panose="02020600000000000000" pitchFamily="18" charset="-127"/>
            </a:endParaRPr>
          </a:p>
          <a:p>
            <a:endParaRPr lang="en-US" altLang="ko-Kore-KR" sz="600" dirty="0">
              <a:latin typeface="Helvetica" pitchFamily="2" charset="0"/>
              <a:ea typeface="DXKPMStd Bold" panose="02020600000000000000" pitchFamily="18" charset="-127"/>
            </a:endParaRPr>
          </a:p>
          <a:p>
            <a:r>
              <a:rPr lang="ko-Kore-KR" altLang="en-US" sz="1050" dirty="0">
                <a:latin typeface="Helvetica" pitchFamily="2" charset="0"/>
                <a:ea typeface="DXKPMStd Bold" panose="02020600000000000000" pitchFamily="18" charset="-127"/>
                <a:hlinkClick r:id="rId8"/>
              </a:rPr>
              <a:t>https://adplanningpocketbook.wordpress.com/2016/07/21/plutchiks-theory-of-emotion-which-emotion-should-your-campaign-evoke-to-engage-consumers/</a:t>
            </a:r>
            <a:endParaRPr lang="en-US" altLang="ko-Kore-KR" sz="1050" dirty="0">
              <a:latin typeface="Helvetica" pitchFamily="2" charset="0"/>
              <a:ea typeface="DXKPMStd Bold" panose="02020600000000000000" pitchFamily="18" charset="-127"/>
            </a:endParaRPr>
          </a:p>
          <a:p>
            <a:endParaRPr lang="ko-Kore-KR" altLang="en-US" sz="105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0F7E24-ADCB-2C2A-C485-B96865934417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9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13D?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BB11F9-3944-F24C-8DD5-3371688F602A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E894469-629C-824F-9E22-BB03F3AB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C2A0D40-8DE8-E74C-91EE-A4D16B34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4EB3EE2-566E-3140-B249-A008B32E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53C9BFA-60C0-2E41-8BCA-D3F26318E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066" y="959004"/>
            <a:ext cx="4794168" cy="41560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0FEDBFB-826F-A347-B6C6-4DAB7CAAC681}"/>
              </a:ext>
            </a:extLst>
          </p:cNvPr>
          <p:cNvSpPr/>
          <p:nvPr/>
        </p:nvSpPr>
        <p:spPr>
          <a:xfrm>
            <a:off x="108025" y="6109024"/>
            <a:ext cx="28312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100" dirty="0">
                <a:latin typeface="Helvetica" pitchFamily="2" charset="0"/>
                <a:ea typeface="DXKPMStd Bold" panose="02020600000000000000" pitchFamily="18" charset="-127"/>
                <a:hlinkClick r:id="rId6"/>
              </a:rPr>
              <a:t>https://www.pnas.org/content/117/4/1924</a:t>
            </a:r>
            <a:endParaRPr lang="en-US" altLang="ko-Kore-KR" sz="11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0478D4-9B23-404F-984F-36ECD6051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62" y="1528447"/>
            <a:ext cx="6152251" cy="3586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C9CE9C-9DCC-5847-9EA5-72639A0875B5}"/>
              </a:ext>
            </a:extLst>
          </p:cNvPr>
          <p:cNvSpPr txBox="1"/>
          <p:nvPr/>
        </p:nvSpPr>
        <p:spPr>
          <a:xfrm>
            <a:off x="108025" y="5754925"/>
            <a:ext cx="167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Helvetica" pitchFamily="2" charset="0"/>
                <a:ea typeface="DXKPMStd Bold" panose="02020600000000000000" pitchFamily="18" charset="-127"/>
              </a:rPr>
              <a:t>Cowen et al., 2020</a:t>
            </a:r>
            <a:endParaRPr kumimoji="1" lang="ko-Kore-KR" altLang="en-US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C03C21-E0BF-6F25-A27B-209ABF330CA9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16D?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BB11F9-3944-F24C-8DD5-3371688F602A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E894469-629C-824F-9E22-BB03F3AB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C2A0D40-8DE8-E74C-91EE-A4D16B34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4EB3EE2-566E-3140-B249-A008B32E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5C9CE9C-9DCC-5847-9EA5-72639A0875B5}"/>
              </a:ext>
            </a:extLst>
          </p:cNvPr>
          <p:cNvSpPr txBox="1"/>
          <p:nvPr/>
        </p:nvSpPr>
        <p:spPr>
          <a:xfrm>
            <a:off x="108025" y="5754925"/>
            <a:ext cx="167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Helvetica" pitchFamily="2" charset="0"/>
                <a:ea typeface="DXKPMStd Bold" panose="02020600000000000000" pitchFamily="18" charset="-127"/>
              </a:rPr>
              <a:t>Cowen et al., 2020</a:t>
            </a:r>
            <a:endParaRPr kumimoji="1" lang="ko-Kore-KR" altLang="en-US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BB1C4C-EBA6-6949-8A16-82C2CCD7F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40" y="1579367"/>
            <a:ext cx="6356195" cy="25800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F482A1-2A0E-C941-8336-FB733787F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035" y="849807"/>
            <a:ext cx="5139834" cy="46429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5F5FA0-A889-D62E-6668-12AD3C7E1EA3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95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27D?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BB11F9-3944-F24C-8DD5-3371688F602A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E894469-629C-824F-9E22-BB03F3AB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C2A0D40-8DE8-E74C-91EE-A4D16B34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4EB3EE2-566E-3140-B249-A008B32E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5C9CE9C-9DCC-5847-9EA5-72639A0875B5}"/>
              </a:ext>
            </a:extLst>
          </p:cNvPr>
          <p:cNvSpPr txBox="1"/>
          <p:nvPr/>
        </p:nvSpPr>
        <p:spPr>
          <a:xfrm>
            <a:off x="108025" y="5754925"/>
            <a:ext cx="2019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Helvetica" pitchFamily="2" charset="0"/>
                <a:ea typeface="DXKPMStd Bold" panose="02020600000000000000" pitchFamily="18" charset="-127"/>
              </a:rPr>
              <a:t>Cowen &amp; Keltner, 2017</a:t>
            </a:r>
            <a:endParaRPr kumimoji="1" lang="ko-Kore-KR" altLang="en-US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E337EC-148E-AF49-ADCB-B3DA6BC0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18" y="1464245"/>
            <a:ext cx="6243890" cy="30537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5A4979-DAB6-F04D-8243-9EE2E2D0B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210" y="814183"/>
            <a:ext cx="5458765" cy="47740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D8160C6-76E3-7EC4-42D1-1EA566C9181F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34D?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BB11F9-3944-F24C-8DD5-3371688F602A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E894469-629C-824F-9E22-BB03F3AB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C2A0D40-8DE8-E74C-91EE-A4D16B34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4EB3EE2-566E-3140-B249-A008B32E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103D72-0C7B-D240-87E0-8893596F0F83}"/>
              </a:ext>
            </a:extLst>
          </p:cNvPr>
          <p:cNvGrpSpPr/>
          <p:nvPr/>
        </p:nvGrpSpPr>
        <p:grpSpPr>
          <a:xfrm>
            <a:off x="241403" y="1709295"/>
            <a:ext cx="6879422" cy="3203119"/>
            <a:chOff x="319462" y="833342"/>
            <a:chExt cx="6879422" cy="320311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F66F974-5BF5-0D4E-ADA0-E5CC705A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462" y="1396938"/>
              <a:ext cx="6879422" cy="185666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DA7BEE-2C18-134D-AECF-D42C4AD9247B}"/>
                </a:ext>
              </a:extLst>
            </p:cNvPr>
            <p:cNvSpPr/>
            <p:nvPr/>
          </p:nvSpPr>
          <p:spPr>
            <a:xfrm>
              <a:off x="403952" y="3513241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ore-KR" altLang="en-US" sz="1400" dirty="0">
                  <a:latin typeface="Helvetica" pitchFamily="2" charset="0"/>
                  <a:ea typeface="DXKPMStd Bold" panose="02020600000000000000" pitchFamily="18" charset="-127"/>
                  <a:hlinkClick r:id="rId6"/>
                </a:rPr>
                <a:t>https://www.biorxiv.org/content/10.1101/2020.06.10.145201v1</a:t>
              </a:r>
              <a:endParaRPr lang="en-US" altLang="ko-Kore-KR" sz="1400" dirty="0">
                <a:latin typeface="Helvetica" pitchFamily="2" charset="0"/>
                <a:ea typeface="DXKPMStd Bold" panose="02020600000000000000" pitchFamily="18" charset="-127"/>
              </a:endParaRPr>
            </a:p>
            <a:p>
              <a:endParaRPr lang="ko-Kore-KR" altLang="en-US" sz="1400" dirty="0">
                <a:latin typeface="Helvetica" pitchFamily="2" charset="0"/>
                <a:ea typeface="DXKPMStd Bold" panose="02020600000000000000" pitchFamily="18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AC3B227-9230-7047-B486-21327A9F6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952" y="833342"/>
              <a:ext cx="1360824" cy="607909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EA44467-6065-B543-850E-70453B0C0C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9462" y="109660"/>
            <a:ext cx="5734513" cy="66472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4A65E7-8EF0-C95F-BD26-7DA4FBEBBAE5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9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21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36CA0E9-1F82-6349-9BB9-C3F4FDA3813B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ACF0DA-3890-A94C-97CB-055EE446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88BD68A-03D7-1A45-ADEC-D4E1F4DB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F0B5BF4-59C0-2745-9616-2C49B6F3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BA98E8B-E167-114A-96F3-3F3975E1A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552" y="1076712"/>
            <a:ext cx="4334107" cy="36117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BF0FB3-96BC-6E0A-9578-4247FA41AFE0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91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6D0B256-942D-E647-9CDE-3B5BC5DCD147}"/>
              </a:ext>
            </a:extLst>
          </p:cNvPr>
          <p:cNvGrpSpPr/>
          <p:nvPr/>
        </p:nvGrpSpPr>
        <p:grpSpPr>
          <a:xfrm>
            <a:off x="2433535" y="815317"/>
            <a:ext cx="6510528" cy="5142524"/>
            <a:chOff x="2366628" y="1398369"/>
            <a:chExt cx="6510528" cy="5142524"/>
          </a:xfrm>
        </p:grpSpPr>
        <p:pic>
          <p:nvPicPr>
            <p:cNvPr id="29" name="Picture 2" descr="Working with &quot;large&quot; datasets, with dplyr and data.table | R-bloggers">
              <a:extLst>
                <a:ext uri="{FF2B5EF4-FFF2-40B4-BE49-F238E27FC236}">
                  <a16:creationId xmlns:a16="http://schemas.microsoft.com/office/drawing/2014/main" id="{8109A66B-F91C-F44C-AAE1-4F057EA87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6727" y="1398369"/>
              <a:ext cx="5504942" cy="46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5CB2A60-96B9-E947-87C6-D3E7B8EC1D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4468" y="1974810"/>
              <a:ext cx="932688" cy="649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E8F7CAA-43DA-C940-B43D-42B2E829FC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44468" y="5051615"/>
              <a:ext cx="624671" cy="4344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13C1231-FB68-2642-ABFD-4804DBECB8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991" y="5982190"/>
              <a:ext cx="179833" cy="5587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1A5C3379-E12A-3747-B196-96C408DB83CF}"/>
                </a:ext>
              </a:extLst>
            </p:cNvPr>
            <p:cNvCxnSpPr>
              <a:cxnSpLocks/>
            </p:cNvCxnSpPr>
            <p:nvPr/>
          </p:nvCxnSpPr>
          <p:spPr>
            <a:xfrm>
              <a:off x="2366628" y="3168009"/>
              <a:ext cx="1110804" cy="1817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9" name="텍스트 상자 3">
            <a:extLst>
              <a:ext uri="{FF2B5EF4-FFF2-40B4-BE49-F238E27FC236}">
                <a16:creationId xmlns:a16="http://schemas.microsoft.com/office/drawing/2014/main" id="{23F7BB5F-38D4-1141-9969-851882FF76D5}"/>
              </a:ext>
            </a:extLst>
          </p:cNvPr>
          <p:cNvSpPr txBox="1"/>
          <p:nvPr/>
        </p:nvSpPr>
        <p:spPr>
          <a:xfrm>
            <a:off x="319462" y="292097"/>
            <a:ext cx="465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The problem of abstraction: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244305-F7FF-4E4F-8203-0FC7385D83F0}"/>
              </a:ext>
            </a:extLst>
          </p:cNvPr>
          <p:cNvSpPr/>
          <p:nvPr/>
        </p:nvSpPr>
        <p:spPr>
          <a:xfrm>
            <a:off x="3143634" y="3093644"/>
            <a:ext cx="5737468" cy="461665"/>
          </a:xfrm>
          <a:prstGeom prst="rect">
            <a:avLst/>
          </a:prstGeom>
          <a:solidFill>
            <a:srgbClr val="FFFFFF">
              <a:alpha val="87059"/>
            </a:srgbClr>
          </a:solidFill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Helvetica" pitchFamily="2" charset="0"/>
                <a:ea typeface="DXPnMStd" panose="02020600000000000000" pitchFamily="18" charset="-127"/>
                <a:cs typeface="Seravek" charset="0"/>
              </a:rPr>
              <a:t>Is there a privileged level of abstraction?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4DCAE-61D5-3E4A-9451-56EE22E9BD92}"/>
              </a:ext>
            </a:extLst>
          </p:cNvPr>
          <p:cNvSpPr txBox="1"/>
          <p:nvPr/>
        </p:nvSpPr>
        <p:spPr>
          <a:xfrm>
            <a:off x="442125" y="4681949"/>
            <a:ext cx="3590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Helvetica" pitchFamily="2" charset="0"/>
                <a:ea typeface="DXKPMStd Bold" panose="02020600000000000000" pitchFamily="18" charset="-127"/>
              </a:rPr>
              <a:t>To fully understand emotions:</a:t>
            </a:r>
          </a:p>
          <a:p>
            <a:r>
              <a:rPr kumimoji="1" lang="en-US" altLang="ko-Kore-KR" sz="2000" i="1" dirty="0">
                <a:latin typeface="Helvetica" pitchFamily="2" charset="0"/>
                <a:ea typeface="DXKPMStd Bold" panose="02020600000000000000" pitchFamily="18" charset="-127"/>
              </a:rPr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0607E-E72C-6043-B9D3-A3DF04F37CF4}"/>
              </a:ext>
            </a:extLst>
          </p:cNvPr>
          <p:cNvSpPr txBox="1"/>
          <p:nvPr/>
        </p:nvSpPr>
        <p:spPr>
          <a:xfrm>
            <a:off x="7827609" y="5334797"/>
            <a:ext cx="3497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Helvetica" pitchFamily="2" charset="0"/>
                <a:ea typeface="DXKPMStd Bold" panose="02020600000000000000" pitchFamily="18" charset="-127"/>
              </a:rPr>
              <a:t>For different research goals,</a:t>
            </a:r>
          </a:p>
          <a:p>
            <a:r>
              <a:rPr kumimoji="1" lang="en-US" altLang="ko-Kore-KR" sz="2000" i="1" dirty="0">
                <a:latin typeface="Helvetica" pitchFamily="2" charset="0"/>
                <a:ea typeface="DXKPMStd Bold" panose="02020600000000000000" pitchFamily="18" charset="-127"/>
              </a:rPr>
              <a:t>Yes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D03DDE4-9E83-E444-9E36-32E43D7674D1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EC5AE14-3FD2-2141-A05C-7883B1C4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6026987-FF5D-1F40-BD38-8FDF2771F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B4B6272-7B4D-F045-9047-30ACD4774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A5C2BE-108C-E866-6E7E-0CAE304B4A78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2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8148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Dimension reduction of emotions, why and how?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36CA0E9-1F82-6349-9BB9-C3F4FDA3813B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ACF0DA-3890-A94C-97CB-055EE446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88BD68A-03D7-1A45-ADEC-D4E1F4DB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F0B5BF4-59C0-2745-9616-2C49B6F3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F01CB1-FBBE-DF41-A4F9-6B9D1DE4C15F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  <p:sp>
        <p:nvSpPr>
          <p:cNvPr id="14" name="텍스트 상자 13">
            <a:extLst>
              <a:ext uri="{FF2B5EF4-FFF2-40B4-BE49-F238E27FC236}">
                <a16:creationId xmlns:a16="http://schemas.microsoft.com/office/drawing/2014/main" id="{F7C0311F-04EA-C648-BAD8-DEAE97908C51}"/>
              </a:ext>
            </a:extLst>
          </p:cNvPr>
          <p:cNvSpPr txBox="1"/>
          <p:nvPr/>
        </p:nvSpPr>
        <p:spPr>
          <a:xfrm>
            <a:off x="623319" y="4314633"/>
            <a:ext cx="11113410" cy="1399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We need to reduce the dimensionality of emotions to better understand the emotions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But we also need to remember that emotions are complex and high dimensional, meaning there could be multiple answers to emotion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The main goal of emotion research should be to find useful theories and models</a:t>
            </a:r>
          </a:p>
        </p:txBody>
      </p:sp>
      <p:pic>
        <p:nvPicPr>
          <p:cNvPr id="1026" name="Picture 2" descr="Brian DeChesare on Twitter: &quot;&quot;All models are wrong, but some are useful.&quot;  -George E.P. Box (British statistician)… &quot;">
            <a:extLst>
              <a:ext uri="{FF2B5EF4-FFF2-40B4-BE49-F238E27FC236}">
                <a16:creationId xmlns:a16="http://schemas.microsoft.com/office/drawing/2014/main" id="{EAC8D4D5-4D01-C44D-B243-9C3F8228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839" y="1450330"/>
            <a:ext cx="5210322" cy="24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2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4423362" y="2908833"/>
            <a:ext cx="3345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Emotion theories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Helvetica" pitchFamily="2" charset="0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DB2A1E-8254-FF4A-871A-E0CCC44130DE}"/>
              </a:ext>
            </a:extLst>
          </p:cNvPr>
          <p:cNvGrpSpPr/>
          <p:nvPr/>
        </p:nvGrpSpPr>
        <p:grpSpPr>
          <a:xfrm>
            <a:off x="5870478" y="1320506"/>
            <a:ext cx="5053180" cy="4019768"/>
            <a:chOff x="6537990" y="2207292"/>
            <a:chExt cx="5053180" cy="4019768"/>
          </a:xfrm>
        </p:grpSpPr>
        <p:sp>
          <p:nvSpPr>
            <p:cNvPr id="24" name="TextBox 42">
              <a:extLst>
                <a:ext uri="{FF2B5EF4-FFF2-40B4-BE49-F238E27FC236}">
                  <a16:creationId xmlns:a16="http://schemas.microsoft.com/office/drawing/2014/main" id="{91E99A02-65C3-8948-B6A4-9FBE9069176F}"/>
                </a:ext>
              </a:extLst>
            </p:cNvPr>
            <p:cNvSpPr txBox="1"/>
            <p:nvPr/>
          </p:nvSpPr>
          <p:spPr>
            <a:xfrm>
              <a:off x="6601863" y="5011037"/>
              <a:ext cx="590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Body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FB4FCE1-1F0E-C845-80AB-512F17091A8D}"/>
                </a:ext>
              </a:extLst>
            </p:cNvPr>
            <p:cNvGrpSpPr/>
            <p:nvPr/>
          </p:nvGrpSpPr>
          <p:grpSpPr>
            <a:xfrm>
              <a:off x="6537990" y="2207292"/>
              <a:ext cx="5053180" cy="4019768"/>
              <a:chOff x="6537990" y="2207292"/>
              <a:chExt cx="5053180" cy="4019768"/>
            </a:xfrm>
          </p:grpSpPr>
          <p:pic>
            <p:nvPicPr>
              <p:cNvPr id="28" name="Picture 6" descr="Unknown.jpeg">
                <a:extLst>
                  <a:ext uri="{FF2B5EF4-FFF2-40B4-BE49-F238E27FC236}">
                    <a16:creationId xmlns:a16="http://schemas.microsoft.com/office/drawing/2014/main" id="{A0E7677E-A06D-A04D-BFDF-812A0F9D1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29" name="Picture 4" descr="2014-08-13_22-59-32.png">
                <a:extLst>
                  <a:ext uri="{FF2B5EF4-FFF2-40B4-BE49-F238E27FC236}">
                    <a16:creationId xmlns:a16="http://schemas.microsoft.com/office/drawing/2014/main" id="{F976FFA9-33EC-1946-9441-14BBE2A93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sp>
            <p:nvSpPr>
              <p:cNvPr id="30" name="TextBox 39">
                <a:extLst>
                  <a:ext uri="{FF2B5EF4-FFF2-40B4-BE49-F238E27FC236}">
                    <a16:creationId xmlns:a16="http://schemas.microsoft.com/office/drawing/2014/main" id="{5A0CC57E-1C3D-D64C-8C02-4B50A0FC305F}"/>
                  </a:ext>
                </a:extLst>
              </p:cNvPr>
              <p:cNvSpPr txBox="1"/>
              <p:nvPr/>
            </p:nvSpPr>
            <p:spPr>
              <a:xfrm>
                <a:off x="9704115" y="5703840"/>
                <a:ext cx="1887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" pitchFamily="2" charset="0"/>
                    <a:ea typeface="DXKPMStd Bold" panose="02020600000000000000" pitchFamily="18" charset="-127"/>
                    <a:cs typeface="Helvetica Neue Light"/>
                  </a:rPr>
                  <a:t>Social environment</a:t>
                </a:r>
              </a:p>
              <a:p>
                <a:pPr algn="ctr"/>
                <a:r>
                  <a:rPr lang="en-US" sz="1400" dirty="0">
                    <a:latin typeface="Helvetica" pitchFamily="2" charset="0"/>
                    <a:ea typeface="DXKPMStd Bold" panose="02020600000000000000" pitchFamily="18" charset="-127"/>
                    <a:cs typeface="Helvetica Neue Light"/>
                  </a:rPr>
                  <a:t>Physical environment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03EA071-1FD6-1E42-9329-096753A4BD4E}"/>
                  </a:ext>
                </a:extLst>
              </p:cNvPr>
              <p:cNvGrpSpPr/>
              <p:nvPr/>
            </p:nvGrpSpPr>
            <p:grpSpPr>
              <a:xfrm>
                <a:off x="8342557" y="2207292"/>
                <a:ext cx="1800624" cy="1406760"/>
                <a:chOff x="8395590" y="2139454"/>
                <a:chExt cx="1800624" cy="1406760"/>
              </a:xfrm>
            </p:grpSpPr>
            <p:pic>
              <p:nvPicPr>
                <p:cNvPr id="32" name="Picture 48" descr="brainsurface.png">
                  <a:extLst>
                    <a:ext uri="{FF2B5EF4-FFF2-40B4-BE49-F238E27FC236}">
                      <a16:creationId xmlns:a16="http://schemas.microsoft.com/office/drawing/2014/main" id="{E10BC9D1-9FED-8243-A58B-FC5998B67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73" t="4191" r="14514" b="14170"/>
                <a:stretch/>
              </p:blipFill>
              <p:spPr>
                <a:xfrm>
                  <a:off x="8395590" y="2139454"/>
                  <a:ext cx="1530011" cy="1406760"/>
                </a:xfrm>
                <a:prstGeom prst="rect">
                  <a:avLst/>
                </a:prstGeom>
              </p:spPr>
            </p:pic>
            <p:sp>
              <p:nvSpPr>
                <p:cNvPr id="33" name="TextBox 43">
                  <a:extLst>
                    <a:ext uri="{FF2B5EF4-FFF2-40B4-BE49-F238E27FC236}">
                      <a16:creationId xmlns:a16="http://schemas.microsoft.com/office/drawing/2014/main" id="{7F56725C-91D2-CC4E-BC73-681FD4F82492}"/>
                    </a:ext>
                  </a:extLst>
                </p:cNvPr>
                <p:cNvSpPr txBox="1"/>
                <p:nvPr/>
              </p:nvSpPr>
              <p:spPr>
                <a:xfrm>
                  <a:off x="9592651" y="2218984"/>
                  <a:ext cx="6035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Helvetica" pitchFamily="2" charset="0"/>
                      <a:ea typeface="DXKPMStd Bold" panose="02020600000000000000" pitchFamily="18" charset="-127"/>
                      <a:cs typeface="Helvetica Neue Light"/>
                    </a:rPr>
                    <a:t>Brain</a:t>
                  </a:r>
                </a:p>
              </p:txBody>
            </p:sp>
          </p:grp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7336B0-3951-A74D-A0C3-161EA725837B}"/>
              </a:ext>
            </a:extLst>
          </p:cNvPr>
          <p:cNvGrpSpPr/>
          <p:nvPr/>
        </p:nvGrpSpPr>
        <p:grpSpPr>
          <a:xfrm>
            <a:off x="6248042" y="2697292"/>
            <a:ext cx="1477418" cy="670044"/>
            <a:chOff x="6918172" y="3546214"/>
            <a:chExt cx="1477418" cy="670044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A44E8F2-90E3-094B-9117-41FDFB9633D4}"/>
                </a:ext>
              </a:extLst>
            </p:cNvPr>
            <p:cNvCxnSpPr/>
            <p:nvPr/>
          </p:nvCxnSpPr>
          <p:spPr>
            <a:xfrm flipV="1">
              <a:off x="7809653" y="35462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24AB9CCD-25E0-574D-B473-08E0130CE205}"/>
                </a:ext>
              </a:extLst>
            </p:cNvPr>
            <p:cNvSpPr txBox="1"/>
            <p:nvPr/>
          </p:nvSpPr>
          <p:spPr>
            <a:xfrm>
              <a:off x="6918172" y="3572159"/>
              <a:ext cx="1234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Interoception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DXKPMStd Bold" panose="02020600000000000000" pitchFamily="18" charset="-127"/>
                <a:cs typeface="Helvetica Neue Light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E7B0B6-7ABA-DD4A-AFFB-96B4A814C513}"/>
              </a:ext>
            </a:extLst>
          </p:cNvPr>
          <p:cNvGrpSpPr/>
          <p:nvPr/>
        </p:nvGrpSpPr>
        <p:grpSpPr>
          <a:xfrm>
            <a:off x="7291923" y="2849692"/>
            <a:ext cx="1199243" cy="941175"/>
            <a:chOff x="7962053" y="3698614"/>
            <a:chExt cx="1199243" cy="941175"/>
          </a:xfrm>
        </p:grpSpPr>
        <p:sp>
          <p:nvSpPr>
            <p:cNvPr id="38" name="TextBox 44">
              <a:extLst>
                <a:ext uri="{FF2B5EF4-FFF2-40B4-BE49-F238E27FC236}">
                  <a16:creationId xmlns:a16="http://schemas.microsoft.com/office/drawing/2014/main" id="{CF8D9EFE-1380-3148-ACB0-3B4172FC95E5}"/>
                </a:ext>
              </a:extLst>
            </p:cNvPr>
            <p:cNvSpPr txBox="1"/>
            <p:nvPr/>
          </p:nvSpPr>
          <p:spPr>
            <a:xfrm>
              <a:off x="8148662" y="4116569"/>
              <a:ext cx="1012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Visceral 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regulation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D432F78-9768-0147-AD51-746F653C6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2053" y="36986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E4C311-AEA1-6948-AC7A-46B9781AED1F}"/>
              </a:ext>
            </a:extLst>
          </p:cNvPr>
          <p:cNvGrpSpPr/>
          <p:nvPr/>
        </p:nvGrpSpPr>
        <p:grpSpPr>
          <a:xfrm>
            <a:off x="7984849" y="2760588"/>
            <a:ext cx="1697671" cy="670044"/>
            <a:chOff x="8654979" y="3609510"/>
            <a:chExt cx="1697671" cy="670044"/>
          </a:xfrm>
        </p:grpSpPr>
        <p:sp>
          <p:nvSpPr>
            <p:cNvPr id="41" name="TextBox 56">
              <a:extLst>
                <a:ext uri="{FF2B5EF4-FFF2-40B4-BE49-F238E27FC236}">
                  <a16:creationId xmlns:a16="http://schemas.microsoft.com/office/drawing/2014/main" id="{FB6B4EBF-B680-304D-9F6B-DE5687FF09FB}"/>
                </a:ext>
              </a:extLst>
            </p:cNvPr>
            <p:cNvSpPr txBox="1"/>
            <p:nvPr/>
          </p:nvSpPr>
          <p:spPr>
            <a:xfrm>
              <a:off x="8654979" y="394729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Sensation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4CFB0E4-8F9A-8240-9817-0B970A2193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4137" y="360951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EBD1A39-553B-5745-B474-AF0E1CCA1B63}"/>
              </a:ext>
            </a:extLst>
          </p:cNvPr>
          <p:cNvGrpSpPr/>
          <p:nvPr/>
        </p:nvGrpSpPr>
        <p:grpSpPr>
          <a:xfrm>
            <a:off x="8833684" y="2630318"/>
            <a:ext cx="1697671" cy="682765"/>
            <a:chOff x="9503814" y="3479240"/>
            <a:chExt cx="1697671" cy="682765"/>
          </a:xfrm>
        </p:grpSpPr>
        <p:sp>
          <p:nvSpPr>
            <p:cNvPr id="44" name="TextBox 53">
              <a:extLst>
                <a:ext uri="{FF2B5EF4-FFF2-40B4-BE49-F238E27FC236}">
                  <a16:creationId xmlns:a16="http://schemas.microsoft.com/office/drawing/2014/main" id="{E0B901B8-225F-1241-B19A-B44C0D5C2D0A}"/>
                </a:ext>
              </a:extLst>
            </p:cNvPr>
            <p:cNvSpPr txBox="1"/>
            <p:nvPr/>
          </p:nvSpPr>
          <p:spPr>
            <a:xfrm>
              <a:off x="9503814" y="347924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Behavior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05E8088-5DB6-E94F-94F9-8FAF1D14510A}"/>
                </a:ext>
              </a:extLst>
            </p:cNvPr>
            <p:cNvCxnSpPr>
              <a:cxnSpLocks/>
            </p:cNvCxnSpPr>
            <p:nvPr/>
          </p:nvCxnSpPr>
          <p:spPr>
            <a:xfrm>
              <a:off x="9726265" y="3491961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CC1235F-C849-5447-8C33-FA9201397984}"/>
              </a:ext>
            </a:extLst>
          </p:cNvPr>
          <p:cNvGrpSpPr/>
          <p:nvPr/>
        </p:nvGrpSpPr>
        <p:grpSpPr>
          <a:xfrm>
            <a:off x="7725460" y="4162115"/>
            <a:ext cx="1573107" cy="626400"/>
            <a:chOff x="8395590" y="5011037"/>
            <a:chExt cx="1573107" cy="626400"/>
          </a:xfrm>
        </p:grpSpPr>
        <p:sp>
          <p:nvSpPr>
            <p:cNvPr id="47" name="TextBox 58">
              <a:extLst>
                <a:ext uri="{FF2B5EF4-FFF2-40B4-BE49-F238E27FC236}">
                  <a16:creationId xmlns:a16="http://schemas.microsoft.com/office/drawing/2014/main" id="{93E93664-3902-524D-B307-6C42D79A42AB}"/>
                </a:ext>
              </a:extLst>
            </p:cNvPr>
            <p:cNvSpPr txBox="1"/>
            <p:nvPr/>
          </p:nvSpPr>
          <p:spPr>
            <a:xfrm>
              <a:off x="8395590" y="5114217"/>
              <a:ext cx="1573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Environmental </a:t>
              </a:r>
            </a:p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exposure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41AA5BE-34F7-644B-A55C-E887776AAD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852" y="5011037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3751E63-5FB1-4B43-9F7C-69F3ABA3A9E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8BBF0EB-6FC2-474F-A5C4-BEEC6C524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DF3E7E7-F4BE-9D43-8721-E6690FF5E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1A34817-0BD7-C44F-A0FB-2BDBDDCCF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2DFDF3-2F60-9D4D-B66C-55EF030C28D1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182302" y="234524"/>
            <a:ext cx="7042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State-of-the-art emotion movie: “Inside out”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A1CF36-BF8F-AF43-9F2C-C760B2D22D0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pic>
        <p:nvPicPr>
          <p:cNvPr id="2" name="insideout" descr="insideout">
            <a:hlinkClick r:id="" action="ppaction://media"/>
            <a:extLst>
              <a:ext uri="{FF2B5EF4-FFF2-40B4-BE49-F238E27FC236}">
                <a16:creationId xmlns:a16="http://schemas.microsoft.com/office/drawing/2014/main" id="{724732CA-A63A-DD46-9A5A-129EA339C7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550" y="1039124"/>
            <a:ext cx="8986900" cy="505513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728D42-901C-334A-AF8A-1D4956B3F13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25F006C-DDB0-8B46-A2AF-A400BB5A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3709687-6401-3845-9A50-5DB93C0EE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8B4A2F5-6B1C-A14D-A242-792F33021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5F32F7-7CF6-834C-A6CE-E8613FB459E4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9DF303-ABAC-67ED-EB9B-D7DC786E0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1483" y="287385"/>
            <a:ext cx="1997967" cy="5908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5FEFF8-8C3F-3FAA-B381-991B744293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3012" y="356362"/>
            <a:ext cx="1251502" cy="5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A1CF36-BF8F-AF43-9F2C-C760B2D22D0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5" name="텍스트 상자 13">
            <a:extLst>
              <a:ext uri="{FF2B5EF4-FFF2-40B4-BE49-F238E27FC236}">
                <a16:creationId xmlns:a16="http://schemas.microsoft.com/office/drawing/2014/main" id="{2DAF867A-381C-804D-8D09-254075F91727}"/>
              </a:ext>
            </a:extLst>
          </p:cNvPr>
          <p:cNvSpPr txBox="1"/>
          <p:nvPr/>
        </p:nvSpPr>
        <p:spPr>
          <a:xfrm>
            <a:off x="763946" y="1067357"/>
            <a:ext cx="10016830" cy="51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Idea 1. There are a few primary emotions? (Paul Ekman, </a:t>
            </a:r>
            <a:r>
              <a:rPr lang="en-US" altLang="ko-KR" dirty="0" err="1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Jaak</a:t>
            </a: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 </a:t>
            </a:r>
            <a:r>
              <a:rPr lang="en-US" altLang="ko-KR" dirty="0" err="1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Panksepp</a:t>
            </a: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)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Emotions (at least the “primary” ones) are irreducible?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The primary emotions correspond to those for which we have names in English?</a:t>
            </a: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Idea 2. Emotions are rigidly triggered by specific external stimuli?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Emotions are like reflexes?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Idea 3. Emotions control our behavior?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Specific emotions cause fixed and specific behaviors? 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Idea 4. Different emotions are located in different, discrete brain regions? </a:t>
            </a:r>
            <a:b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</a:b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	  (e.g., fear in the amygdala)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Specific emotions occur in specific brain structures?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Idea 5. Emotions are conscious homunculi?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Emotions are purely subjective experiences? </a:t>
            </a:r>
          </a:p>
        </p:txBody>
      </p:sp>
      <p:sp>
        <p:nvSpPr>
          <p:cNvPr id="17" name="텍스트 상자 3">
            <a:extLst>
              <a:ext uri="{FF2B5EF4-FFF2-40B4-BE49-F238E27FC236}">
                <a16:creationId xmlns:a16="http://schemas.microsoft.com/office/drawing/2014/main" id="{B0400437-B02A-174C-8B89-10C5F5E66145}"/>
              </a:ext>
            </a:extLst>
          </p:cNvPr>
          <p:cNvSpPr txBox="1"/>
          <p:nvPr/>
        </p:nvSpPr>
        <p:spPr>
          <a:xfrm>
            <a:off x="182302" y="234524"/>
            <a:ext cx="7042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State-of-the-art emotion movie: “Inside out”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D93F80-109B-2543-86E9-54C40C0A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81" y="330086"/>
            <a:ext cx="1504917" cy="229514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71E455-2CB8-864A-B051-29C49171E92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B2C91B3-650E-FC48-BD3B-A95E1E82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881A071-DA2F-9748-998B-0C549EA45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F045C90-38AE-0845-966B-41D216A1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C8E3FF-EE67-604E-A561-64ABE4481CD9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034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BASIC EMOTION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C6FD95-0FE5-8C48-A3E9-251B8DFC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44" y="2061472"/>
            <a:ext cx="7896740" cy="24831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DBF69E-6A1D-8844-9F7F-DA07341F4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54"/>
          <a:stretch/>
        </p:blipFill>
        <p:spPr>
          <a:xfrm>
            <a:off x="10415552" y="153201"/>
            <a:ext cx="1547145" cy="17693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06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704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APPRAISAL (1)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1F1C99-AFF0-1E42-9FC8-46D30754C6B4}"/>
              </a:ext>
            </a:extLst>
          </p:cNvPr>
          <p:cNvGrpSpPr/>
          <p:nvPr/>
        </p:nvGrpSpPr>
        <p:grpSpPr>
          <a:xfrm>
            <a:off x="3309460" y="945873"/>
            <a:ext cx="5548102" cy="1855189"/>
            <a:chOff x="7000110" y="1429915"/>
            <a:chExt cx="5548102" cy="18551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5C7453-7686-A842-8F24-2E7A4BF2E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85" b="63186"/>
            <a:stretch/>
          </p:blipFill>
          <p:spPr>
            <a:xfrm>
              <a:off x="7000110" y="1989917"/>
              <a:ext cx="5548102" cy="129518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7FCD6A-F6C1-CD49-9DBC-206EADD9A23E}"/>
                </a:ext>
              </a:extLst>
            </p:cNvPr>
            <p:cNvSpPr/>
            <p:nvPr/>
          </p:nvSpPr>
          <p:spPr>
            <a:xfrm>
              <a:off x="7545696" y="1429915"/>
              <a:ext cx="4438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Helvetica" pitchFamily="2" charset="0"/>
                  <a:ea typeface="Apple SD Gothic Neo" panose="02000300000000000000" pitchFamily="2" charset="-127"/>
                  <a:cs typeface="Seravek Light" charset="0"/>
                </a:rPr>
                <a:t>James Gross’s emotion generation model</a:t>
              </a:r>
              <a:endParaRPr lang="ko-KR" altLang="en-US" dirty="0">
                <a:latin typeface="Helvetica" pitchFamily="2" charset="0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BF4ED48-3F60-AB4B-8DBF-02BF525E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6" r="49719"/>
          <a:stretch/>
        </p:blipFill>
        <p:spPr>
          <a:xfrm>
            <a:off x="10415552" y="164775"/>
            <a:ext cx="1516283" cy="17693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22F744A-80A8-EF49-8F69-405CE8914B70}"/>
              </a:ext>
            </a:extLst>
          </p:cNvPr>
          <p:cNvGrpSpPr/>
          <p:nvPr/>
        </p:nvGrpSpPr>
        <p:grpSpPr>
          <a:xfrm>
            <a:off x="3307403" y="3332187"/>
            <a:ext cx="5548102" cy="2947558"/>
            <a:chOff x="3307403" y="3332187"/>
            <a:chExt cx="5548102" cy="294755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E0ACD58-51CD-5946-88FA-181257E82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521"/>
            <a:stretch/>
          </p:blipFill>
          <p:spPr>
            <a:xfrm>
              <a:off x="3307403" y="3842795"/>
              <a:ext cx="5548102" cy="243695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D7D1720-5EE1-DF4A-9696-30BCCD27EC3F}"/>
                </a:ext>
              </a:extLst>
            </p:cNvPr>
            <p:cNvSpPr/>
            <p:nvPr/>
          </p:nvSpPr>
          <p:spPr>
            <a:xfrm>
              <a:off x="4681073" y="3332187"/>
              <a:ext cx="28007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Helvetica" pitchFamily="2" charset="0"/>
                  <a:ea typeface="Apple SD Gothic Neo" panose="02000300000000000000" pitchFamily="2" charset="-127"/>
                  <a:cs typeface="Seravek Light" charset="0"/>
                </a:rPr>
                <a:t>Emotion regulation model</a:t>
              </a:r>
              <a:endParaRPr lang="ko-KR" altLang="en-US" dirty="0">
                <a:latin typeface="Helvetica" pitchFamily="2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A51170-3916-354A-BC26-79A4A3D60DD0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175508-C464-FE4F-B8E7-061E65FF3F1C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E828214-0B3D-594F-8B32-FAF02AF02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106812-5175-EA49-8B32-3D30BB44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65A4558-5623-714F-A8E1-5BA05ED21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BEDCDE-6BF2-EC4C-9053-0BDFC06A2073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13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704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APPRAISAL (2)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E1EA21-74A5-1849-B692-AFED4C89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53" y="253651"/>
            <a:ext cx="6205220" cy="62652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CEF4B3-5231-254B-89C2-79078DBF89BF}"/>
              </a:ext>
            </a:extLst>
          </p:cNvPr>
          <p:cNvSpPr/>
          <p:nvPr/>
        </p:nvSpPr>
        <p:spPr>
          <a:xfrm>
            <a:off x="6855457" y="6442193"/>
            <a:ext cx="3263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Clore</a:t>
            </a:r>
            <a:r>
              <a:rPr lang="en-US" altLang="ko-KR" sz="12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 &amp; </a:t>
            </a:r>
            <a:r>
              <a:rPr lang="en-US" altLang="ko-KR" sz="1200" dirty="0" err="1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Ortony</a:t>
            </a:r>
            <a:r>
              <a:rPr lang="en-US" altLang="ko-KR" sz="12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, 2000</a:t>
            </a:r>
            <a:endParaRPr lang="en-US" altLang="ko-KR" sz="12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14F041-9839-9E41-9B6B-90869598E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6" r="49719"/>
          <a:stretch/>
        </p:blipFill>
        <p:spPr>
          <a:xfrm>
            <a:off x="10415552" y="164775"/>
            <a:ext cx="1516283" cy="17693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AFC5F3-41E1-BA44-AC8C-EF849C2149C3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A0CE86-DA8B-A743-AEA6-4988C349B3EC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BCC079E-D3C1-8E44-8D44-6DE534575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C6552FE-06F0-364C-9CC4-D7C7C8ED2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067EAC-D156-2A4E-AD5F-34B033691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0BD039-6C53-E345-873C-8F648F3B9FC3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CONSTRUCTION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E0588F-312A-9840-BB6F-84CFB5222B4A}"/>
              </a:ext>
            </a:extLst>
          </p:cNvPr>
          <p:cNvGrpSpPr/>
          <p:nvPr/>
        </p:nvGrpSpPr>
        <p:grpSpPr>
          <a:xfrm>
            <a:off x="74771" y="1623776"/>
            <a:ext cx="5197765" cy="3761494"/>
            <a:chOff x="5723078" y="3048647"/>
            <a:chExt cx="5197765" cy="376149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9F23C3C-AEDD-364E-94E4-FF45702A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3078" y="3577381"/>
              <a:ext cx="5014077" cy="3232760"/>
            </a:xfrm>
            <a:prstGeom prst="rect">
              <a:avLst/>
            </a:prstGeom>
          </p:spPr>
        </p:pic>
        <p:sp>
          <p:nvSpPr>
            <p:cNvPr id="18" name="텍스트 상자 13">
              <a:extLst>
                <a:ext uri="{FF2B5EF4-FFF2-40B4-BE49-F238E27FC236}">
                  <a16:creationId xmlns:a16="http://schemas.microsoft.com/office/drawing/2014/main" id="{5440674F-6AF0-B94C-B907-3821E243C962}"/>
                </a:ext>
              </a:extLst>
            </p:cNvPr>
            <p:cNvSpPr txBox="1"/>
            <p:nvPr/>
          </p:nvSpPr>
          <p:spPr>
            <a:xfrm>
              <a:off x="5906767" y="3048647"/>
              <a:ext cx="5014076" cy="48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dirty="0">
                  <a:latin typeface="Helvetica" pitchFamily="2" charset="0"/>
                  <a:ea typeface="DXKPMStd Bold" panose="02020600000000000000" pitchFamily="18" charset="-127"/>
                  <a:cs typeface="Seravek Light" charset="0"/>
                </a:rPr>
                <a:t>Traditional view: Emotion as a mediator</a:t>
              </a:r>
              <a:endPara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A304E2-7C96-2C4A-BB91-D03CD8E6CD84}"/>
              </a:ext>
            </a:extLst>
          </p:cNvPr>
          <p:cNvGrpSpPr/>
          <p:nvPr/>
        </p:nvGrpSpPr>
        <p:grpSpPr>
          <a:xfrm>
            <a:off x="5458676" y="1063154"/>
            <a:ext cx="5170743" cy="4755111"/>
            <a:chOff x="6322032" y="2875436"/>
            <a:chExt cx="5170743" cy="475511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70D7FA-4226-ED4F-B678-D81B0B302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2032" y="3452861"/>
              <a:ext cx="5170743" cy="4177686"/>
            </a:xfrm>
            <a:prstGeom prst="rect">
              <a:avLst/>
            </a:prstGeom>
          </p:spPr>
        </p:pic>
        <p:sp>
          <p:nvSpPr>
            <p:cNvPr id="22" name="텍스트 상자 13">
              <a:extLst>
                <a:ext uri="{FF2B5EF4-FFF2-40B4-BE49-F238E27FC236}">
                  <a16:creationId xmlns:a16="http://schemas.microsoft.com/office/drawing/2014/main" id="{3D40A44D-3B03-9940-86B6-30E4C2E79C6D}"/>
                </a:ext>
              </a:extLst>
            </p:cNvPr>
            <p:cNvSpPr txBox="1"/>
            <p:nvPr/>
          </p:nvSpPr>
          <p:spPr>
            <a:xfrm>
              <a:off x="6607343" y="2875436"/>
              <a:ext cx="4786282" cy="48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dirty="0">
                  <a:latin typeface="Helvetica" pitchFamily="2" charset="0"/>
                  <a:ea typeface="DXKPMStd Bold" panose="02020600000000000000" pitchFamily="18" charset="-127"/>
                  <a:cs typeface="Seravek Light" charset="0"/>
                </a:rPr>
                <a:t>Alternative view: Emotion as a construct</a:t>
              </a:r>
              <a:endPara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8989EEE-DC7E-CF49-8D82-04C207735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32" r="24942"/>
          <a:stretch/>
        </p:blipFill>
        <p:spPr>
          <a:xfrm>
            <a:off x="10459455" y="178467"/>
            <a:ext cx="1527857" cy="17693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1AFF70-38D2-994A-ADDB-0BE3720E03A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4680AB-DCEF-6048-9906-90ECF2F0D4CC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EEC8D8F-96EE-3C48-AC71-AF5A81A3D00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DFADD0A-E124-4941-9A55-F6B7F800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8EBBAF1-EEDE-3D42-B0C4-DCD27A7CD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9662B3B-4223-2348-933C-934801D30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02FA99F-3391-BF49-ACB4-1860D4F27DF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5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334EAA-F6B5-5B40-B1DA-15C7CEC5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92" y="2068286"/>
            <a:ext cx="10377816" cy="2400911"/>
          </a:xfrm>
          <a:prstGeom prst="rect">
            <a:avLst/>
          </a:prstGeom>
        </p:spPr>
      </p:pic>
      <p:sp>
        <p:nvSpPr>
          <p:cNvPr id="24" name="텍스트 상자 3">
            <a:extLst>
              <a:ext uri="{FF2B5EF4-FFF2-40B4-BE49-F238E27FC236}">
                <a16:creationId xmlns:a16="http://schemas.microsoft.com/office/drawing/2014/main" id="{D5A57281-B44B-704E-96D4-C79604685CD6}"/>
              </a:ext>
            </a:extLst>
          </p:cNvPr>
          <p:cNvSpPr txBox="1"/>
          <p:nvPr/>
        </p:nvSpPr>
        <p:spPr>
          <a:xfrm>
            <a:off x="319462" y="292097"/>
            <a:ext cx="3459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James-Lange theory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030ECA-8FF1-FA46-A97A-2DCCD88F4179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9D21C7-6EFB-F54C-9B98-F7159EACB068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03F1E4-94B6-0C47-BB73-C35719A2837A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61CB3E6-4F31-A740-BF0E-9555BA603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E5843A6-7D30-D045-90E5-06D19F4B8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18B25F7-6091-904A-969F-AB6ACB5D7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B0939E-D426-F044-BF19-A2B5B5783E3F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5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142822-FABC-FE4B-8CDA-2851E097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1814908"/>
            <a:ext cx="7251700" cy="2896792"/>
          </a:xfrm>
          <a:prstGeom prst="rect">
            <a:avLst/>
          </a:prstGeom>
        </p:spPr>
      </p:pic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FD331A8D-36FB-DC4D-81F3-94A24882CE15}"/>
              </a:ext>
            </a:extLst>
          </p:cNvPr>
          <p:cNvSpPr txBox="1"/>
          <p:nvPr/>
        </p:nvSpPr>
        <p:spPr>
          <a:xfrm>
            <a:off x="319462" y="292097"/>
            <a:ext cx="3594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Cannon–Bard theory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CBDE76-6B13-254A-BD10-E104893256E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9CD3A6-A082-A049-8B82-85604E6B0CC4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33425AE-1705-554C-A6D7-51522BA4C21D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D079B5D-2D2B-FB42-BDAC-DD9C2FDC3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D3BDD52-D08E-E741-ABE1-54CA22F4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4EC0101-3C3E-CA48-81B7-2FE919BB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D6102D6-28D5-B146-B831-B2E67DA9BC0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57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150FCE-5F42-4C46-BBE1-66761AAA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35" y="1396391"/>
            <a:ext cx="7407729" cy="4065217"/>
          </a:xfrm>
          <a:prstGeom prst="rect">
            <a:avLst/>
          </a:prstGeom>
        </p:spPr>
      </p:pic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8901B75D-317D-AD49-B2A2-E48154CB7934}"/>
              </a:ext>
            </a:extLst>
          </p:cNvPr>
          <p:cNvSpPr txBox="1"/>
          <p:nvPr/>
        </p:nvSpPr>
        <p:spPr>
          <a:xfrm>
            <a:off x="319462" y="292097"/>
            <a:ext cx="4209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Schachter–Singer theory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707A42-BD29-5547-BA9C-BABAF8B2E5F5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2A76F4-0A47-E24C-9FCE-C16B96D6C209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75E06DB-5AD5-2B4F-9455-5303DDCABE3F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B37C483-CE0E-474A-BBBA-F98A721FA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4217922F-0BA9-DE46-8B59-F375CC9F2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4C8D910-5862-5A48-96D7-836C60D2B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F5168EE-3DD7-804F-84CB-2DDC53A4C0B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864530-344C-E145-BBC4-9734C76380D3}"/>
              </a:ext>
            </a:extLst>
          </p:cNvPr>
          <p:cNvSpPr/>
          <p:nvPr/>
        </p:nvSpPr>
        <p:spPr>
          <a:xfrm>
            <a:off x="108025" y="5732183"/>
            <a:ext cx="860056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400" dirty="0">
                <a:latin typeface="Helvetica" pitchFamily="2" charset="0"/>
                <a:ea typeface="DXKPMStd Bold" panose="02020600000000000000" pitchFamily="18" charset="-127"/>
              </a:rPr>
              <a:t>Good video for summarizing these textbook theories (James-Lange, Cannon-Bard, Schachter-Singer): </a:t>
            </a:r>
            <a:br>
              <a:rPr lang="en-US" altLang="ko-Kore-KR" sz="1400" dirty="0">
                <a:latin typeface="Helvetica" pitchFamily="2" charset="0"/>
                <a:ea typeface="DXKPMStd Bold" panose="02020600000000000000" pitchFamily="18" charset="-127"/>
              </a:rPr>
            </a:br>
            <a:r>
              <a:rPr lang="ko-Kore-KR" altLang="en-US" sz="1400" dirty="0">
                <a:latin typeface="Helvetica" pitchFamily="2" charset="0"/>
                <a:ea typeface="DXKPMStd Bold" panose="02020600000000000000" pitchFamily="18" charset="-127"/>
                <a:hlinkClick r:id="rId7"/>
              </a:rPr>
              <a:t>https://www.youtube.com/watch?v=gAMbkJk6gnE</a:t>
            </a:r>
            <a:endParaRPr lang="en-US" altLang="ko-Kore-KR" sz="1400" dirty="0">
              <a:latin typeface="Helvetica" pitchFamily="2" charset="0"/>
              <a:ea typeface="DXKPMStd Bold" panose="02020600000000000000" pitchFamily="18" charset="-127"/>
            </a:endParaRPr>
          </a:p>
          <a:p>
            <a:endParaRPr lang="ko-Kore-KR" altLang="en-US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4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4294" y="256437"/>
            <a:ext cx="21788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Helvetica" pitchFamily="2" charset="0"/>
                <a:ea typeface="DXPnMStd" panose="02020600000000000000" pitchFamily="18" charset="-127"/>
                <a:cs typeface="Seravek" charset="0"/>
              </a:rPr>
              <a:t>Core affect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BF38FD6-A2EC-9441-952E-34CBD167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1402"/>
            <a:ext cx="5480240" cy="4744090"/>
          </a:xfrm>
          <a:prstGeom prst="rect">
            <a:avLst/>
          </a:prstGeom>
        </p:spPr>
      </p:pic>
      <p:sp>
        <p:nvSpPr>
          <p:cNvPr id="35" name="텍스트 상자 13">
            <a:extLst>
              <a:ext uri="{FF2B5EF4-FFF2-40B4-BE49-F238E27FC236}">
                <a16:creationId xmlns:a16="http://schemas.microsoft.com/office/drawing/2014/main" id="{8C4059E7-2A27-8041-892D-6B723B0921CF}"/>
              </a:ext>
            </a:extLst>
          </p:cNvPr>
          <p:cNvSpPr txBox="1"/>
          <p:nvPr/>
        </p:nvSpPr>
        <p:spPr>
          <a:xfrm>
            <a:off x="769020" y="1056684"/>
            <a:ext cx="5480240" cy="2226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Core affect: </a:t>
            </a: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the “heart of emotion”? </a:t>
            </a:r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(Russell 2003)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neurophysiological state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consciously accessible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integral of hedonic (pleasure–displeasure) </a:t>
            </a:r>
            <a:b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</a:br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and arousal (sleepy–activated) values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object-free (free-floating)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190258-DF09-0E42-A3F3-935487EF19C8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10668-C3F8-B84B-A53E-267D08EFE518}"/>
              </a:ext>
            </a:extLst>
          </p:cNvPr>
          <p:cNvSpPr txBox="1"/>
          <p:nvPr/>
        </p:nvSpPr>
        <p:spPr>
          <a:xfrm>
            <a:off x="9367730" y="2673801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rgbClr val="C00000"/>
                </a:solidFill>
                <a:latin typeface="Helvetica" pitchFamily="2" charset="0"/>
                <a:ea typeface="DXKPMStd Bold" panose="02020600000000000000" pitchFamily="18" charset="-127"/>
              </a:rPr>
              <a:t>valence</a:t>
            </a:r>
            <a:endParaRPr kumimoji="1" lang="ko-Kore-KR" altLang="en-US" sz="1600" dirty="0">
              <a:solidFill>
                <a:srgbClr val="C00000"/>
              </a:solidFill>
              <a:latin typeface="Helvetica" pitchFamily="2" charset="0"/>
              <a:ea typeface="DXKPMStd Bold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0256B-AE7B-D444-BD6D-8447AA7EB0A1}"/>
              </a:ext>
            </a:extLst>
          </p:cNvPr>
          <p:cNvSpPr txBox="1"/>
          <p:nvPr/>
        </p:nvSpPr>
        <p:spPr>
          <a:xfrm rot="5400000">
            <a:off x="8700669" y="2071489"/>
            <a:ext cx="858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rgbClr val="C00000"/>
                </a:solidFill>
                <a:latin typeface="Helvetica" pitchFamily="2" charset="0"/>
                <a:ea typeface="DXKPMStd Bold" panose="02020600000000000000" pitchFamily="18" charset="-127"/>
              </a:rPr>
              <a:t>arousal</a:t>
            </a:r>
            <a:endParaRPr kumimoji="1" lang="ko-Kore-KR" altLang="en-US" sz="1600" dirty="0">
              <a:solidFill>
                <a:srgbClr val="C00000"/>
              </a:solidFill>
              <a:latin typeface="Helvetica" pitchFamily="2" charset="0"/>
              <a:ea typeface="DXKPMStd Bold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2F1BCB-9023-B446-969D-37F3062F2024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7C09246-F7ED-6F4A-AB9D-D3797EC5BF8D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180784A-2738-6841-B6D6-EBE115A09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20A1CFCD-4121-F64C-9A8D-7D4AC805B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3F75130-7F20-2242-946F-D75D8EBC9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853BBC-B397-D34D-BB40-E45E6BE7E07C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8618C583-277E-B34E-BBEC-1435CCB0A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58" y="3746008"/>
            <a:ext cx="5480240" cy="4662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11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Helvetica" pitchFamily="2" charset="0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Helvetica" pitchFamily="2" charset="0"/>
                <a:ea typeface="DXKPMStd Bold" panose="02020600000000000000" pitchFamily="18" charset="-127"/>
              </a:rPr>
              <a:t>Affective</a:t>
            </a:r>
            <a:r>
              <a:rPr kumimoji="1" lang="en-US" altLang="ko-KR" sz="1600" dirty="0">
                <a:latin typeface="Helvetica" pitchFamily="2" charset="0"/>
                <a:ea typeface="DXKPMStd Bold" panose="02020600000000000000" pitchFamily="18" charset="-127"/>
              </a:rPr>
              <a:t> </a:t>
            </a:r>
            <a:r>
              <a:rPr kumimoji="1" lang="en-US" altLang="ko-KR" sz="1400" dirty="0">
                <a:latin typeface="Helvetica" pitchFamily="2" charset="0"/>
                <a:ea typeface="DXKPMStd Bold" panose="02020600000000000000" pitchFamily="18" charset="-127"/>
              </a:rPr>
              <a:t>neuroscience</a:t>
            </a:r>
            <a:endParaRPr kumimoji="1" lang="ko-KR" altLang="en-US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Computation and</a:t>
              </a:r>
            </a:p>
            <a:p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statistics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3" name="텍스트 상자 13">
            <a:extLst>
              <a:ext uri="{FF2B5EF4-FFF2-40B4-BE49-F238E27FC236}">
                <a16:creationId xmlns:a16="http://schemas.microsoft.com/office/drawing/2014/main" id="{C915869E-01D7-6647-9547-C7A8E6EB0304}"/>
              </a:ext>
            </a:extLst>
          </p:cNvPr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C72E32-FBC1-0E4A-97F1-0B693DDDFC95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39CEB00-E9C7-E34D-A058-2B757A3F0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7F2EA78-5C74-4E46-86B2-D0BECFA1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0B8C49B-8ADE-F04A-BAED-8406DBEA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FCEDB94-0059-0D44-B035-CB9FEF2F103D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8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551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Where are you in this spectrum? 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4697825" y="641201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D06DD9-01AB-9540-A14E-13DA48760FEF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F76205-D6A5-B74D-9F6D-AAC640CE6D95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2093DC-657D-7149-9096-2AA27275A184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DFEDB75-D279-7747-AC26-A64C7F4C9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3482C2B-AB67-A54A-8B81-B1FCC6C57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1DF61EE-D49C-6548-898A-260755640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293BB24-E4C2-1541-9A80-AD09C017544D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4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60BB107-2DB6-5A49-A48C-5E55EB45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57" y="153547"/>
            <a:ext cx="9675379" cy="66266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E5C3C4-ADD8-CD41-A47E-404AE7C3B72F}"/>
              </a:ext>
            </a:extLst>
          </p:cNvPr>
          <p:cNvSpPr/>
          <p:nvPr/>
        </p:nvSpPr>
        <p:spPr>
          <a:xfrm>
            <a:off x="1537607" y="1192743"/>
            <a:ext cx="9466814" cy="438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elvetica" pitchFamily="2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08A533-C836-D040-8145-B6BC1D4A48DD}"/>
              </a:ext>
            </a:extLst>
          </p:cNvPr>
          <p:cNvSpPr/>
          <p:nvPr/>
        </p:nvSpPr>
        <p:spPr>
          <a:xfrm>
            <a:off x="1537606" y="1623954"/>
            <a:ext cx="9466815" cy="6645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elvetica" pitchFamily="2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C9BFA1-57AF-7E4C-BFF9-F7B4D3C02D6D}"/>
              </a:ext>
            </a:extLst>
          </p:cNvPr>
          <p:cNvSpPr/>
          <p:nvPr/>
        </p:nvSpPr>
        <p:spPr>
          <a:xfrm>
            <a:off x="1537606" y="2289524"/>
            <a:ext cx="9466815" cy="8251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elvetica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DA1B9A-7527-104D-8D81-86EAA7CC436D}"/>
              </a:ext>
            </a:extLst>
          </p:cNvPr>
          <p:cNvSpPr/>
          <p:nvPr/>
        </p:nvSpPr>
        <p:spPr>
          <a:xfrm>
            <a:off x="1537606" y="3126047"/>
            <a:ext cx="9466815" cy="6144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elvetica" pitchFamily="2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05AB73-1512-C24D-A340-BC2885027F71}"/>
              </a:ext>
            </a:extLst>
          </p:cNvPr>
          <p:cNvSpPr/>
          <p:nvPr/>
        </p:nvSpPr>
        <p:spPr>
          <a:xfrm>
            <a:off x="1537606" y="4210772"/>
            <a:ext cx="9466815" cy="3891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elvetica" pitchFamily="2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2FD63E-8742-F24F-9111-DF82D3ADB91F}"/>
              </a:ext>
            </a:extLst>
          </p:cNvPr>
          <p:cNvSpPr/>
          <p:nvPr/>
        </p:nvSpPr>
        <p:spPr>
          <a:xfrm>
            <a:off x="1537606" y="4643177"/>
            <a:ext cx="9466815" cy="61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elvetica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9A97A1-7D98-F743-9BCA-929D333C0633}"/>
              </a:ext>
            </a:extLst>
          </p:cNvPr>
          <p:cNvSpPr/>
          <p:nvPr/>
        </p:nvSpPr>
        <p:spPr>
          <a:xfrm>
            <a:off x="1537606" y="5717212"/>
            <a:ext cx="9466815" cy="3891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elvetica" pitchFamily="2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95F3DF-79B6-D54B-855C-86A0C431EB5E}"/>
              </a:ext>
            </a:extLst>
          </p:cNvPr>
          <p:cNvSpPr/>
          <p:nvPr/>
        </p:nvSpPr>
        <p:spPr>
          <a:xfrm>
            <a:off x="100927" y="655056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69BA6B-9C5A-D745-BC7F-079A39247C5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643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22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Where am I?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5517185" y="643043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7264E6-3E4F-2D46-921A-21680B5CEEF0}"/>
              </a:ext>
            </a:extLst>
          </p:cNvPr>
          <p:cNvGrpSpPr/>
          <p:nvPr/>
        </p:nvGrpSpPr>
        <p:grpSpPr>
          <a:xfrm>
            <a:off x="6064319" y="1574244"/>
            <a:ext cx="971741" cy="363600"/>
            <a:chOff x="6064319" y="1574244"/>
            <a:chExt cx="971741" cy="363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EDB64B-D0FA-7147-BBCF-98804FCE0ADA}"/>
                </a:ext>
              </a:extLst>
            </p:cNvPr>
            <p:cNvSpPr txBox="1"/>
            <p:nvPr/>
          </p:nvSpPr>
          <p:spPr>
            <a:xfrm>
              <a:off x="6064319" y="1574244"/>
              <a:ext cx="9717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50" dirty="0">
                  <a:latin typeface="Helvetica" pitchFamily="2" charset="0"/>
                </a:rPr>
                <a:t>Choong-Wan Woo</a:t>
              </a:r>
              <a:endParaRPr kumimoji="1" lang="ko-KR" altLang="en-US" sz="750" dirty="0">
                <a:latin typeface="Helvetica" pitchFamily="2" charset="0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4564B9A8-9CE9-D245-829B-EDEF136B903B}"/>
                </a:ext>
              </a:extLst>
            </p:cNvPr>
            <p:cNvCxnSpPr/>
            <p:nvPr/>
          </p:nvCxnSpPr>
          <p:spPr>
            <a:xfrm>
              <a:off x="6554804" y="1761426"/>
              <a:ext cx="0" cy="17641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2215DD-C14B-B540-B14D-C2A744C9D77A}"/>
              </a:ext>
            </a:extLst>
          </p:cNvPr>
          <p:cNvSpPr/>
          <p:nvPr/>
        </p:nvSpPr>
        <p:spPr>
          <a:xfrm>
            <a:off x="5370896" y="1364390"/>
            <a:ext cx="5284269" cy="1542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elvetica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7C035F-B5B1-A341-96BD-CD118907E914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F9FCE1-F79A-AF4C-BAF8-DE62599908C9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A92CB8-048F-4044-BA6C-40AEEB3EA1E8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C77C2EC-DA83-E240-8136-DCABDC028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603EDC7F-8EA2-6248-BE88-3DC34DB2C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9214B60-752B-3C42-8013-2445E3935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BC7576-D885-4246-B5E8-5DB9474FD91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87456" y="3136612"/>
            <a:ext cx="58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Brain in affective neuroscience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59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61851" y="236238"/>
            <a:ext cx="457532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Helvetica" pitchFamily="2" charset="0"/>
                <a:ea typeface="DXPnMStd" panose="02020600000000000000" pitchFamily="18" charset="-127"/>
                <a:cs typeface="Avenir Light"/>
              </a:rPr>
              <a:t>Emotion: mere reflexes?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D46C17-D69D-4A46-B8FD-29DCD9F6FB76}"/>
              </a:ext>
            </a:extLst>
          </p:cNvPr>
          <p:cNvGrpSpPr/>
          <p:nvPr/>
        </p:nvGrpSpPr>
        <p:grpSpPr>
          <a:xfrm>
            <a:off x="2008890" y="1267297"/>
            <a:ext cx="7150608" cy="3807769"/>
            <a:chOff x="2008890" y="1267297"/>
            <a:chExt cx="7150608" cy="3807769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ACEE74A6-B2CB-0B47-97AE-CD9B2CA56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890" y="1636629"/>
              <a:ext cx="7150608" cy="343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A34F45-F20F-A84F-BB19-8A294FF4F28C}"/>
                </a:ext>
              </a:extLst>
            </p:cNvPr>
            <p:cNvSpPr txBox="1"/>
            <p:nvPr/>
          </p:nvSpPr>
          <p:spPr>
            <a:xfrm>
              <a:off x="4328625" y="1267297"/>
              <a:ext cx="353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Helvetica" pitchFamily="2" charset="0"/>
                  <a:ea typeface="DXKPMStd Bold" panose="02020600000000000000" pitchFamily="18" charset="-127"/>
                </a:rPr>
                <a:t>Something like knee jerk reflex?</a:t>
              </a:r>
              <a:endParaRPr kumimoji="1" lang="ko-Kore-KR" altLang="en-US" dirty="0">
                <a:latin typeface="Helvetica" pitchFamily="2" charset="0"/>
                <a:ea typeface="DXKPMStd Bold" panose="02020600000000000000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09C98B-D2B9-6F49-8673-1317E7CA61C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156D72-143E-494A-A6DF-0236DF9DF5BA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7671B8C-94CE-DE41-989C-9C83BDC631DC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0E527D3-2623-AF4A-861D-017FB34E7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C556EA1-CF51-3441-ABE9-23435618A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6A49D27-1109-8447-B5E9-A313CC704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6CDA8A-461E-974F-8A45-1A6F8C5A68C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7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61851" y="236238"/>
            <a:ext cx="4355869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Helvetica" pitchFamily="2" charset="0"/>
                <a:ea typeface="DXPnMStd" panose="02020600000000000000" pitchFamily="18" charset="-127"/>
                <a:cs typeface="Avenir Light"/>
              </a:rPr>
              <a:t>Emotion: decoupled reflexes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EA5C2D-03F9-BE4F-A057-18081932FAE4}"/>
              </a:ext>
            </a:extLst>
          </p:cNvPr>
          <p:cNvGrpSpPr/>
          <p:nvPr/>
        </p:nvGrpSpPr>
        <p:grpSpPr>
          <a:xfrm>
            <a:off x="1709935" y="2104066"/>
            <a:ext cx="9077062" cy="2488598"/>
            <a:chOff x="1709935" y="2104066"/>
            <a:chExt cx="9077062" cy="248859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903E148-5F96-C040-AC7C-F9D09122D830}"/>
                </a:ext>
              </a:extLst>
            </p:cNvPr>
            <p:cNvSpPr/>
            <p:nvPr/>
          </p:nvSpPr>
          <p:spPr>
            <a:xfrm>
              <a:off x="1709935" y="2104066"/>
              <a:ext cx="2438243" cy="24885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Helvetica" pitchFamily="2" charset="0"/>
                  <a:ea typeface="Apple SD Gothic Neo" panose="02000300000000000000" pitchFamily="2" charset="-127"/>
                </a:rPr>
                <a:t>Stimulus</a:t>
              </a:r>
              <a:endParaRPr kumimoji="1" lang="ko-KR" altLang="en-US" sz="2000" dirty="0">
                <a:solidFill>
                  <a:schemeClr val="tx1"/>
                </a:solidFill>
                <a:latin typeface="Helvetica" pitchFamily="2" charset="0"/>
                <a:ea typeface="Apple SD Gothic Neo" panose="020003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DB5E27-7A70-064E-8DF9-DC968AE6FDE3}"/>
                </a:ext>
              </a:extLst>
            </p:cNvPr>
            <p:cNvSpPr/>
            <p:nvPr/>
          </p:nvSpPr>
          <p:spPr>
            <a:xfrm>
              <a:off x="8348754" y="2104067"/>
              <a:ext cx="2438243" cy="24885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Helvetica" pitchFamily="2" charset="0"/>
                  <a:ea typeface="Apple SD Gothic Neo" panose="02000300000000000000" pitchFamily="2" charset="-127"/>
                </a:rPr>
                <a:t>Response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59EEFF6-62A7-EF4F-9F47-7F6D765A4919}"/>
                </a:ext>
              </a:extLst>
            </p:cNvPr>
            <p:cNvCxnSpPr/>
            <p:nvPr/>
          </p:nvCxnSpPr>
          <p:spPr>
            <a:xfrm>
              <a:off x="4362425" y="3348366"/>
              <a:ext cx="37058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D3491C-51A6-0D4A-863D-24E297AE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53" y="1722217"/>
            <a:ext cx="2781206" cy="341356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F78970-47AA-8A4B-ADEA-EA14F8195191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56E1F7-BCC0-CC41-9427-8CC364AD2560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F0D4D20-2C19-8044-A1F4-7C8DFC59EC6C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D3E36E1-5FEF-9748-88EE-E2158C9A9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A465FC2-129D-3940-8709-46F22D33F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C6767183-C917-4F46-A230-C0C2D3823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21AD587-7DBB-2B42-A6F1-A33C9EC5A1CF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7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FE40D2-B174-254F-AC0C-AC621265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08" y="1216736"/>
            <a:ext cx="7565184" cy="4424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1B1819-5B22-9546-9B9C-A14CB4822C7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9565D6-147B-9B4F-9053-39BCA2E214CF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F95EACE-8BD5-F849-932B-AE744E55C7EA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17522D6-E89D-CB48-927C-0D9AAD608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E808627-F5B3-6E4B-8AD7-659087CD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752941C-66FA-C943-9479-DEAB3E5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287248-7488-3646-9D75-1D16F76A87B2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20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094B77E2-BB07-3D40-9F21-697955F32AAA}"/>
              </a:ext>
            </a:extLst>
          </p:cNvPr>
          <p:cNvSpPr txBox="1"/>
          <p:nvPr/>
        </p:nvSpPr>
        <p:spPr>
          <a:xfrm>
            <a:off x="645342" y="1124514"/>
            <a:ext cx="3264091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Helvetica" pitchFamily="2" charset="0"/>
                <a:ea typeface="DXKPMStd Bold" panose="02020600000000000000" pitchFamily="18" charset="-127"/>
                <a:cs typeface="Helvetica Neue Light"/>
              </a:rPr>
              <a:t>Descending projections from multiple systems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Helvetica" pitchFamily="2" charset="0"/>
                <a:ea typeface="DXKPMStd Bold" panose="02020600000000000000" pitchFamily="18" charset="-127"/>
                <a:cs typeface="Helvetica Neue Light"/>
              </a:rPr>
              <a:t>Critical areas: Hypothalamus, PAG, amygdala, and medial prefrontal cortex, etc.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Helvetica" pitchFamily="2" charset="0"/>
                <a:ea typeface="DXKPMStd Bold" panose="02020600000000000000" pitchFamily="18" charset="-127"/>
                <a:cs typeface="Helvetica Neue Light"/>
              </a:rPr>
              <a:t>Called the “visceromotor” network or “central autonomic network”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9BB60B-328B-CB4E-8470-0E7F5FCB6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459" y="933376"/>
            <a:ext cx="3291319" cy="58093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FFBAD0-5BB3-C14E-B342-333E40126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02" y="949142"/>
            <a:ext cx="3324114" cy="55668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BB73771-2411-094A-AED2-2D2A5D200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7" y="3849059"/>
            <a:ext cx="4164429" cy="252468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CAF4E9-E11E-254C-B735-0B18EE614A4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741AB6-4592-2745-9280-AF525CD40A33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8A4E2AB-6920-924C-9027-B33796C10D97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85D3561-E164-E948-B1CF-42608BDF9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D96306A-E6B8-854E-A56E-D890DF484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3A0FD8E-668D-AB44-8187-B52D614C1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DBD4A9-FA34-5948-ADF8-855F87FF7BA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9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637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16A0A4-9293-6A4E-8286-F794671D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1" y="646109"/>
            <a:ext cx="7847196" cy="5653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0081C3-5640-CA41-96E5-11106D054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466" y="761594"/>
            <a:ext cx="3324114" cy="5566890"/>
          </a:xfrm>
          <a:prstGeom prst="rect">
            <a:avLst/>
          </a:prstGeom>
        </p:spPr>
      </p:pic>
      <p:sp>
        <p:nvSpPr>
          <p:cNvPr id="13" name="TextBox 103">
            <a:extLst>
              <a:ext uri="{FF2B5EF4-FFF2-40B4-BE49-F238E27FC236}">
                <a16:creationId xmlns:a16="http://schemas.microsoft.com/office/drawing/2014/main" id="{0A3C2A7E-CA88-1A46-8717-27B7BECA5EE7}"/>
              </a:ext>
            </a:extLst>
          </p:cNvPr>
          <p:cNvSpPr txBox="1"/>
          <p:nvPr/>
        </p:nvSpPr>
        <p:spPr>
          <a:xfrm>
            <a:off x="216491" y="6132307"/>
            <a:ext cx="1880323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pple SD Gothic Neo" panose="02000300000000000000" pitchFamily="2" charset="-127"/>
                <a:cs typeface="Helvetica Neue Light"/>
              </a:rPr>
              <a:t>Parasympathetic output</a:t>
            </a:r>
          </a:p>
        </p:txBody>
      </p:sp>
      <p:sp>
        <p:nvSpPr>
          <p:cNvPr id="15" name="TextBox 103">
            <a:extLst>
              <a:ext uri="{FF2B5EF4-FFF2-40B4-BE49-F238E27FC236}">
                <a16:creationId xmlns:a16="http://schemas.microsoft.com/office/drawing/2014/main" id="{FD2536B3-1C15-8E48-999E-EC06C0885B19}"/>
              </a:ext>
            </a:extLst>
          </p:cNvPr>
          <p:cNvSpPr txBox="1"/>
          <p:nvPr/>
        </p:nvSpPr>
        <p:spPr>
          <a:xfrm>
            <a:off x="2244530" y="5314404"/>
            <a:ext cx="1555074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pple SD Gothic Neo" panose="02000300000000000000" pitchFamily="2" charset="-127"/>
                <a:cs typeface="Helvetica Neue Light"/>
              </a:rPr>
              <a:t>Sympathetic output</a:t>
            </a:r>
          </a:p>
        </p:txBody>
      </p:sp>
      <p:sp>
        <p:nvSpPr>
          <p:cNvPr id="16" name="TextBox 103">
            <a:extLst>
              <a:ext uri="{FF2B5EF4-FFF2-40B4-BE49-F238E27FC236}">
                <a16:creationId xmlns:a16="http://schemas.microsoft.com/office/drawing/2014/main" id="{F7D24A64-E8CD-4C48-BF63-6B6B8BF81C06}"/>
              </a:ext>
            </a:extLst>
          </p:cNvPr>
          <p:cNvSpPr txBox="1"/>
          <p:nvPr/>
        </p:nvSpPr>
        <p:spPr>
          <a:xfrm>
            <a:off x="1277577" y="4150383"/>
            <a:ext cx="2961356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pple SD Gothic Neo" panose="02000300000000000000" pitchFamily="2" charset="-127"/>
                <a:cs typeface="Helvetica Neue Light"/>
              </a:rPr>
              <a:t>Cranial nerve nuclei and others</a:t>
            </a:r>
          </a:p>
        </p:txBody>
      </p:sp>
      <p:sp>
        <p:nvSpPr>
          <p:cNvPr id="23" name="TextBox 103">
            <a:extLst>
              <a:ext uri="{FF2B5EF4-FFF2-40B4-BE49-F238E27FC236}">
                <a16:creationId xmlns:a16="http://schemas.microsoft.com/office/drawing/2014/main" id="{AEA0AF90-48CA-1642-9279-C1B7FFE85C22}"/>
              </a:ext>
            </a:extLst>
          </p:cNvPr>
          <p:cNvSpPr txBox="1"/>
          <p:nvPr/>
        </p:nvSpPr>
        <p:spPr>
          <a:xfrm>
            <a:off x="3651465" y="3568373"/>
            <a:ext cx="1518175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pple SD Gothic Neo" panose="02000300000000000000" pitchFamily="2" charset="-127"/>
                <a:cs typeface="Helvetica Neue Light"/>
              </a:rPr>
              <a:t>Central NE system</a:t>
            </a:r>
          </a:p>
        </p:txBody>
      </p:sp>
      <p:sp>
        <p:nvSpPr>
          <p:cNvPr id="24" name="TextBox 103">
            <a:extLst>
              <a:ext uri="{FF2B5EF4-FFF2-40B4-BE49-F238E27FC236}">
                <a16:creationId xmlns:a16="http://schemas.microsoft.com/office/drawing/2014/main" id="{4FFCDF93-997B-C34E-8AE8-59BBD4970BC8}"/>
              </a:ext>
            </a:extLst>
          </p:cNvPr>
          <p:cNvSpPr txBox="1"/>
          <p:nvPr/>
        </p:nvSpPr>
        <p:spPr>
          <a:xfrm>
            <a:off x="2676270" y="2827603"/>
            <a:ext cx="159220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pple SD Gothic Neo" panose="02000300000000000000" pitchFamily="2" charset="-127"/>
                <a:cs typeface="Helvetica Neue Light"/>
              </a:rPr>
              <a:t>Central opioid </a:t>
            </a:r>
            <a:b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pple SD Gothic Neo" panose="02000300000000000000" pitchFamily="2" charset="-127"/>
                <a:cs typeface="Helvetica Neue Light"/>
              </a:rPr>
            </a:b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pple SD Gothic Neo" panose="02000300000000000000" pitchFamily="2" charset="-127"/>
                <a:cs typeface="Helvetica Neue Light"/>
              </a:rPr>
              <a:t>and 5HT system</a:t>
            </a:r>
          </a:p>
        </p:txBody>
      </p:sp>
      <p:sp>
        <p:nvSpPr>
          <p:cNvPr id="25" name="TextBox 103">
            <a:extLst>
              <a:ext uri="{FF2B5EF4-FFF2-40B4-BE49-F238E27FC236}">
                <a16:creationId xmlns:a16="http://schemas.microsoft.com/office/drawing/2014/main" id="{CF95A057-7EC6-DF4E-9E1D-760724817523}"/>
              </a:ext>
            </a:extLst>
          </p:cNvPr>
          <p:cNvSpPr txBox="1"/>
          <p:nvPr/>
        </p:nvSpPr>
        <p:spPr>
          <a:xfrm>
            <a:off x="4485289" y="966002"/>
            <a:ext cx="2513245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pple SD Gothic Neo" panose="02000300000000000000" pitchFamily="2" charset="-127"/>
                <a:cs typeface="Helvetica Neue Light"/>
              </a:rPr>
              <a:t>Medical cortical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pple SD Gothic Neo" panose="02000300000000000000" pitchFamily="2" charset="-127"/>
                <a:cs typeface="Helvetica Neue Light"/>
              </a:rPr>
              <a:t>visceromotor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pple SD Gothic Neo" panose="02000300000000000000" pitchFamily="2" charset="-127"/>
                <a:cs typeface="Helvetica Neue Light"/>
              </a:rPr>
              <a:t>system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D0AD43-D28E-B848-888D-837DE203F0EE}"/>
              </a:ext>
            </a:extLst>
          </p:cNvPr>
          <p:cNvSpPr/>
          <p:nvPr/>
        </p:nvSpPr>
        <p:spPr>
          <a:xfrm>
            <a:off x="5510748" y="6515184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Wager (2015), </a:t>
            </a:r>
            <a:r>
              <a:rPr lang="en-US" altLang="ko-KR" sz="1200" dirty="0" err="1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Benarroch</a:t>
            </a:r>
            <a:r>
              <a:rPr lang="en-US" altLang="ko-KR" sz="12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 (1993)</a:t>
            </a:r>
            <a:endParaRPr lang="ko-KR" altLang="en-US" sz="1200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8EA6D9-8733-2848-9B4B-A114A4E0C7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</p:spTree>
    <p:extLst>
      <p:ext uri="{BB962C8B-B14F-4D97-AF65-F5344CB8AC3E}">
        <p14:creationId xmlns:p14="http://schemas.microsoft.com/office/powerpoint/2010/main" val="4648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DA953AF-CE98-AA4E-BC2E-13EE9761B8E4}"/>
              </a:ext>
            </a:extLst>
          </p:cNvPr>
          <p:cNvSpPr txBox="1">
            <a:spLocks/>
          </p:cNvSpPr>
          <p:nvPr/>
        </p:nvSpPr>
        <p:spPr>
          <a:xfrm>
            <a:off x="4879640" y="2550985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Helvetica" pitchFamily="2" charset="0"/>
              <a:ea typeface="Apple SD Gothic Neo" panose="02000300000000000000" pitchFamily="2" charset="-127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590843BC-41EA-BB47-A1ED-F478856DB945}"/>
              </a:ext>
            </a:extLst>
          </p:cNvPr>
          <p:cNvGrpSpPr/>
          <p:nvPr/>
        </p:nvGrpSpPr>
        <p:grpSpPr>
          <a:xfrm>
            <a:off x="3579579" y="4361161"/>
            <a:ext cx="3768552" cy="2328574"/>
            <a:chOff x="4649291" y="4288290"/>
            <a:chExt cx="3768552" cy="2328574"/>
          </a:xfrm>
        </p:grpSpPr>
        <p:pic>
          <p:nvPicPr>
            <p:cNvPr id="29" name="Picture 47" descr="brainsurface_f2.png">
              <a:extLst>
                <a:ext uri="{FF2B5EF4-FFF2-40B4-BE49-F238E27FC236}">
                  <a16:creationId xmlns:a16="http://schemas.microsoft.com/office/drawing/2014/main" id="{9EC4C00E-2C7A-BE47-B2A6-AC4089960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70" t="34821" r="32537" b="10195"/>
            <a:stretch/>
          </p:blipFill>
          <p:spPr>
            <a:xfrm>
              <a:off x="5753100" y="4288290"/>
              <a:ext cx="1804491" cy="2328574"/>
            </a:xfrm>
            <a:prstGeom prst="rect">
              <a:avLst/>
            </a:prstGeom>
          </p:spPr>
        </p:pic>
        <p:grpSp>
          <p:nvGrpSpPr>
            <p:cNvPr id="32" name="Group 199">
              <a:extLst>
                <a:ext uri="{FF2B5EF4-FFF2-40B4-BE49-F238E27FC236}">
                  <a16:creationId xmlns:a16="http://schemas.microsoft.com/office/drawing/2014/main" id="{A6F7E9E7-8098-864A-AA21-471C82EE26FD}"/>
                </a:ext>
              </a:extLst>
            </p:cNvPr>
            <p:cNvGrpSpPr/>
            <p:nvPr/>
          </p:nvGrpSpPr>
          <p:grpSpPr>
            <a:xfrm>
              <a:off x="6045200" y="5778664"/>
              <a:ext cx="228600" cy="495300"/>
              <a:chOff x="8267700" y="4876800"/>
              <a:chExt cx="457200" cy="990600"/>
            </a:xfrm>
          </p:grpSpPr>
          <p:sp>
            <p:nvSpPr>
              <p:cNvPr id="36" name="Oval 70">
                <a:extLst>
                  <a:ext uri="{FF2B5EF4-FFF2-40B4-BE49-F238E27FC236}">
                    <a16:creationId xmlns:a16="http://schemas.microsoft.com/office/drawing/2014/main" id="{0E470116-C286-1F4A-8294-A8317A6F658F}"/>
                  </a:ext>
                </a:extLst>
              </p:cNvPr>
              <p:cNvSpPr/>
              <p:nvPr/>
            </p:nvSpPr>
            <p:spPr>
              <a:xfrm>
                <a:off x="8267700" y="4876800"/>
                <a:ext cx="457200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45" name="Group 201">
                <a:extLst>
                  <a:ext uri="{FF2B5EF4-FFF2-40B4-BE49-F238E27FC236}">
                    <a16:creationId xmlns:a16="http://schemas.microsoft.com/office/drawing/2014/main" id="{FEA2D97F-85C9-4A45-AEBA-8B8313292333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49" name="Picture 72" descr="bluedot.png">
                  <a:extLst>
                    <a:ext uri="{FF2B5EF4-FFF2-40B4-BE49-F238E27FC236}">
                      <a16:creationId xmlns:a16="http://schemas.microsoft.com/office/drawing/2014/main" id="{AE220D14-6373-3546-939A-47D8FC1D3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50" name="Picture 73" descr="reddit.png">
                  <a:extLst>
                    <a:ext uri="{FF2B5EF4-FFF2-40B4-BE49-F238E27FC236}">
                      <a16:creationId xmlns:a16="http://schemas.microsoft.com/office/drawing/2014/main" id="{E983EE4D-8685-754E-A366-4B1BFFA7F5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51" name="Picture 74" descr="violetdot.png">
                  <a:extLst>
                    <a:ext uri="{FF2B5EF4-FFF2-40B4-BE49-F238E27FC236}">
                      <a16:creationId xmlns:a16="http://schemas.microsoft.com/office/drawing/2014/main" id="{FC27A5F9-46C3-0149-8B4E-0562812654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78">
              <a:extLst>
                <a:ext uri="{FF2B5EF4-FFF2-40B4-BE49-F238E27FC236}">
                  <a16:creationId xmlns:a16="http://schemas.microsoft.com/office/drawing/2014/main" id="{9F33370D-23FB-9D48-83FC-5F7FE785ACDD}"/>
                </a:ext>
              </a:extLst>
            </p:cNvPr>
            <p:cNvSpPr txBox="1"/>
            <p:nvPr/>
          </p:nvSpPr>
          <p:spPr>
            <a:xfrm>
              <a:off x="4649291" y="5791364"/>
              <a:ext cx="13716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" pitchFamily="2" charset="0"/>
                </a:rPr>
                <a:t>Visceral pattern generators</a:t>
              </a:r>
            </a:p>
          </p:txBody>
        </p:sp>
        <p:sp>
          <p:nvSpPr>
            <p:cNvPr id="35" name="TextBox 79">
              <a:extLst>
                <a:ext uri="{FF2B5EF4-FFF2-40B4-BE49-F238E27FC236}">
                  <a16:creationId xmlns:a16="http://schemas.microsoft.com/office/drawing/2014/main" id="{9FC28429-8570-644C-A21E-4E9963BE995C}"/>
                </a:ext>
              </a:extLst>
            </p:cNvPr>
            <p:cNvSpPr txBox="1"/>
            <p:nvPr/>
          </p:nvSpPr>
          <p:spPr>
            <a:xfrm>
              <a:off x="6436643" y="5967379"/>
              <a:ext cx="19812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" pitchFamily="2" charset="0"/>
                </a:rPr>
                <a:t>Thermoregulation, emesis, nociception, etc.</a:t>
              </a:r>
            </a:p>
          </p:txBody>
        </p: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A99DBE41-C863-5447-8B05-763D5AAD770B}"/>
              </a:ext>
            </a:extLst>
          </p:cNvPr>
          <p:cNvGrpSpPr/>
          <p:nvPr/>
        </p:nvGrpSpPr>
        <p:grpSpPr>
          <a:xfrm>
            <a:off x="3655779" y="1292235"/>
            <a:ext cx="2793376" cy="3721100"/>
            <a:chOff x="4725491" y="1219364"/>
            <a:chExt cx="2793376" cy="3721100"/>
          </a:xfrm>
        </p:grpSpPr>
        <p:pic>
          <p:nvPicPr>
            <p:cNvPr id="53" name="Picture 7" descr="brainsurface.png">
              <a:extLst>
                <a:ext uri="{FF2B5EF4-FFF2-40B4-BE49-F238E27FC236}">
                  <a16:creationId xmlns:a16="http://schemas.microsoft.com/office/drawing/2014/main" id="{F787C9AA-8D2B-F042-8BA9-EB1D901B2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2" t="7261" r="14514" b="14170"/>
            <a:stretch/>
          </p:blipFill>
          <p:spPr>
            <a:xfrm>
              <a:off x="4954091" y="1447800"/>
              <a:ext cx="2564776" cy="3193162"/>
            </a:xfrm>
            <a:prstGeom prst="rect">
              <a:avLst/>
            </a:prstGeom>
            <a:ln w="38100" cmpd="sng">
              <a:noFill/>
              <a:headEnd type="none"/>
              <a:tailEnd type="triangle"/>
            </a:ln>
          </p:spPr>
        </p:pic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82488F5F-66BB-754A-A2B6-513EC662E8AD}"/>
                </a:ext>
              </a:extLst>
            </p:cNvPr>
            <p:cNvSpPr txBox="1"/>
            <p:nvPr/>
          </p:nvSpPr>
          <p:spPr>
            <a:xfrm>
              <a:off x="4725491" y="1219364"/>
              <a:ext cx="1600200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/>
            <a:p>
              <a:pPr eaLnBrk="0" latinLnBrk="0"/>
              <a:r>
                <a:rPr lang="en-US" sz="1200" b="1" dirty="0">
                  <a:latin typeface="Helvetica" pitchFamily="2" charset="0"/>
                </a:rPr>
                <a:t>Conceptual pattern generators</a:t>
              </a:r>
              <a:r>
                <a:rPr lang="en-US" sz="1200" dirty="0">
                  <a:latin typeface="Helvetica" pitchFamily="2" charset="0"/>
                </a:rPr>
                <a:t>:</a:t>
              </a:r>
            </a:p>
            <a:p>
              <a:pPr eaLnBrk="0" latinLnBrk="0"/>
              <a:r>
                <a:rPr lang="en-US" sz="1200" dirty="0">
                  <a:latin typeface="Helvetica" pitchFamily="2" charset="0"/>
                </a:rPr>
                <a:t>Situational schemas</a:t>
              </a:r>
            </a:p>
          </p:txBody>
        </p:sp>
        <p:grpSp>
          <p:nvGrpSpPr>
            <p:cNvPr id="58" name="Group 113">
              <a:extLst>
                <a:ext uri="{FF2B5EF4-FFF2-40B4-BE49-F238E27FC236}">
                  <a16:creationId xmlns:a16="http://schemas.microsoft.com/office/drawing/2014/main" id="{E7AB3090-DC0A-0D43-8D55-5D8BCB338858}"/>
                </a:ext>
              </a:extLst>
            </p:cNvPr>
            <p:cNvGrpSpPr/>
            <p:nvPr/>
          </p:nvGrpSpPr>
          <p:grpSpPr>
            <a:xfrm>
              <a:off x="6324600" y="3124364"/>
              <a:ext cx="785290" cy="571500"/>
              <a:chOff x="7264400" y="2743200"/>
              <a:chExt cx="785290" cy="571500"/>
            </a:xfrm>
          </p:grpSpPr>
          <p:pic>
            <p:nvPicPr>
              <p:cNvPr id="62" name="Picture 19" descr="orangedot.png">
                <a:extLst>
                  <a:ext uri="{FF2B5EF4-FFF2-40B4-BE49-F238E27FC236}">
                    <a16:creationId xmlns:a16="http://schemas.microsoft.com/office/drawing/2014/main" id="{ABE8B567-687A-C44D-9A6A-C71D174AE9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63" name="TextBox 20">
                <a:extLst>
                  <a:ext uri="{FF2B5EF4-FFF2-40B4-BE49-F238E27FC236}">
                    <a16:creationId xmlns:a16="http://schemas.microsoft.com/office/drawing/2014/main" id="{2B42848D-02A0-A14D-9A6E-8B4A634048B1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" pitchFamily="2" charset="0"/>
                  </a:rPr>
                  <a:t>vmPFC</a:t>
                </a:r>
                <a:endParaRPr lang="en-US" dirty="0">
                  <a:latin typeface="Helvetica" pitchFamily="2" charset="0"/>
                </a:endParaRPr>
              </a:p>
            </p:txBody>
          </p:sp>
        </p:grpSp>
        <p:grpSp>
          <p:nvGrpSpPr>
            <p:cNvPr id="59" name="Group 194">
              <a:extLst>
                <a:ext uri="{FF2B5EF4-FFF2-40B4-BE49-F238E27FC236}">
                  <a16:creationId xmlns:a16="http://schemas.microsoft.com/office/drawing/2014/main" id="{657852F5-AB38-F542-AE32-A8F3741FCD69}"/>
                </a:ext>
              </a:extLst>
            </p:cNvPr>
            <p:cNvGrpSpPr/>
            <p:nvPr/>
          </p:nvGrpSpPr>
          <p:grpSpPr>
            <a:xfrm rot="16200000">
              <a:off x="6098618" y="4155682"/>
              <a:ext cx="1206500" cy="363064"/>
              <a:chOff x="5626100" y="3581424"/>
              <a:chExt cx="1206500" cy="363064"/>
            </a:xfrm>
          </p:grpSpPr>
          <p:sp>
            <p:nvSpPr>
              <p:cNvPr id="60" name="Freeform 67">
                <a:extLst>
                  <a:ext uri="{FF2B5EF4-FFF2-40B4-BE49-F238E27FC236}">
                    <a16:creationId xmlns:a16="http://schemas.microsoft.com/office/drawing/2014/main" id="{C19ACA4D-7178-EB47-AED4-76AF4D5D41F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61" name="Freeform 68">
                <a:extLst>
                  <a:ext uri="{FF2B5EF4-FFF2-40B4-BE49-F238E27FC236}">
                    <a16:creationId xmlns:a16="http://schemas.microsoft.com/office/drawing/2014/main" id="{7CA45B93-A9A9-7640-AE2F-05FF54B2EB7A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</p:grpSp>
      <p:grpSp>
        <p:nvGrpSpPr>
          <p:cNvPr id="64" name="Group 226">
            <a:extLst>
              <a:ext uri="{FF2B5EF4-FFF2-40B4-BE49-F238E27FC236}">
                <a16:creationId xmlns:a16="http://schemas.microsoft.com/office/drawing/2014/main" id="{527845AC-7630-3640-A9B8-6477974662A6}"/>
              </a:ext>
            </a:extLst>
          </p:cNvPr>
          <p:cNvGrpSpPr/>
          <p:nvPr/>
        </p:nvGrpSpPr>
        <p:grpSpPr>
          <a:xfrm rot="5400000">
            <a:off x="6821201" y="6076191"/>
            <a:ext cx="188219" cy="605235"/>
            <a:chOff x="4328784" y="5959547"/>
            <a:chExt cx="226532" cy="728434"/>
          </a:xfrm>
        </p:grpSpPr>
        <p:pic>
          <p:nvPicPr>
            <p:cNvPr id="65" name="Picture 83" descr="bluedot.png">
              <a:extLst>
                <a:ext uri="{FF2B5EF4-FFF2-40B4-BE49-F238E27FC236}">
                  <a16:creationId xmlns:a16="http://schemas.microsoft.com/office/drawing/2014/main" id="{49394506-BA3A-8E46-B90A-49117E916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26" t="16880" r="16037" b="13517"/>
            <a:stretch/>
          </p:blipFill>
          <p:spPr>
            <a:xfrm rot="5400000">
              <a:off x="4342344" y="5960603"/>
              <a:ext cx="214028" cy="211916"/>
            </a:xfrm>
            <a:prstGeom prst="rect">
              <a:avLst/>
            </a:prstGeom>
          </p:spPr>
        </p:pic>
        <p:pic>
          <p:nvPicPr>
            <p:cNvPr id="66" name="Picture 84" descr="reddit.png">
              <a:extLst>
                <a:ext uri="{FF2B5EF4-FFF2-40B4-BE49-F238E27FC236}">
                  <a16:creationId xmlns:a16="http://schemas.microsoft.com/office/drawing/2014/main" id="{AC8E239E-3665-2246-9506-40C2476FC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3" t="18268" r="16383" b="13978"/>
            <a:stretch/>
          </p:blipFill>
          <p:spPr>
            <a:xfrm rot="5400000">
              <a:off x="4337279" y="6469944"/>
              <a:ext cx="220610" cy="215463"/>
            </a:xfrm>
            <a:prstGeom prst="rect">
              <a:avLst/>
            </a:prstGeom>
          </p:spPr>
        </p:pic>
        <p:pic>
          <p:nvPicPr>
            <p:cNvPr id="67" name="Picture 85" descr="violetdot.png">
              <a:extLst>
                <a:ext uri="{FF2B5EF4-FFF2-40B4-BE49-F238E27FC236}">
                  <a16:creationId xmlns:a16="http://schemas.microsoft.com/office/drawing/2014/main" id="{423157C0-A331-B64A-AC8E-CAFECB3F4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8" t="17805" r="16345" b="13054"/>
            <a:stretch/>
          </p:blipFill>
          <p:spPr>
            <a:xfrm rot="5400000">
              <a:off x="4328030" y="6205174"/>
              <a:ext cx="227070" cy="225562"/>
            </a:xfrm>
            <a:prstGeom prst="rect">
              <a:avLst/>
            </a:prstGeom>
          </p:spPr>
        </p:pic>
      </p:grpSp>
      <p:grpSp>
        <p:nvGrpSpPr>
          <p:cNvPr id="68" name="Group 3">
            <a:extLst>
              <a:ext uri="{FF2B5EF4-FFF2-40B4-BE49-F238E27FC236}">
                <a16:creationId xmlns:a16="http://schemas.microsoft.com/office/drawing/2014/main" id="{8325B5D2-9749-124F-BA41-3B5F2C5B6E37}"/>
              </a:ext>
            </a:extLst>
          </p:cNvPr>
          <p:cNvGrpSpPr/>
          <p:nvPr/>
        </p:nvGrpSpPr>
        <p:grpSpPr>
          <a:xfrm>
            <a:off x="3909099" y="4721235"/>
            <a:ext cx="3836081" cy="1240126"/>
            <a:chOff x="4978810" y="4648364"/>
            <a:chExt cx="3836081" cy="1240126"/>
          </a:xfrm>
        </p:grpSpPr>
        <p:grpSp>
          <p:nvGrpSpPr>
            <p:cNvPr id="69" name="Group 157">
              <a:extLst>
                <a:ext uri="{FF2B5EF4-FFF2-40B4-BE49-F238E27FC236}">
                  <a16:creationId xmlns:a16="http://schemas.microsoft.com/office/drawing/2014/main" id="{714CF2FF-2F88-F343-9873-7F989B3FE054}"/>
                </a:ext>
              </a:extLst>
            </p:cNvPr>
            <p:cNvGrpSpPr/>
            <p:nvPr/>
          </p:nvGrpSpPr>
          <p:grpSpPr>
            <a:xfrm>
              <a:off x="6067773" y="5126490"/>
              <a:ext cx="523527" cy="381000"/>
              <a:chOff x="7264400" y="2743200"/>
              <a:chExt cx="785290" cy="571500"/>
            </a:xfrm>
          </p:grpSpPr>
          <p:pic>
            <p:nvPicPr>
              <p:cNvPr id="94" name="Picture 49" descr="orangedot.png">
                <a:extLst>
                  <a:ext uri="{FF2B5EF4-FFF2-40B4-BE49-F238E27FC236}">
                    <a16:creationId xmlns:a16="http://schemas.microsoft.com/office/drawing/2014/main" id="{966CD614-AFC6-0F44-A63B-D9671736E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5" name="TextBox 50">
                <a:extLst>
                  <a:ext uri="{FF2B5EF4-FFF2-40B4-BE49-F238E27FC236}">
                    <a16:creationId xmlns:a16="http://schemas.microsoft.com/office/drawing/2014/main" id="{7AEE34B3-6EF2-5B41-BAA3-62379920ACA2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" pitchFamily="2" charset="0"/>
                  </a:rPr>
                  <a:t>PAG</a:t>
                </a:r>
              </a:p>
            </p:txBody>
          </p:sp>
        </p:grpSp>
        <p:grpSp>
          <p:nvGrpSpPr>
            <p:cNvPr id="70" name="Group 160">
              <a:extLst>
                <a:ext uri="{FF2B5EF4-FFF2-40B4-BE49-F238E27FC236}">
                  <a16:creationId xmlns:a16="http://schemas.microsoft.com/office/drawing/2014/main" id="{2EC7E3ED-5DAC-8445-A063-1177532A3CB2}"/>
                </a:ext>
              </a:extLst>
            </p:cNvPr>
            <p:cNvGrpSpPr/>
            <p:nvPr/>
          </p:nvGrpSpPr>
          <p:grpSpPr>
            <a:xfrm>
              <a:off x="6743700" y="4974090"/>
              <a:ext cx="523527" cy="381000"/>
              <a:chOff x="7264400" y="2743200"/>
              <a:chExt cx="785290" cy="571500"/>
            </a:xfrm>
          </p:grpSpPr>
          <p:pic>
            <p:nvPicPr>
              <p:cNvPr id="92" name="Picture 52" descr="orangedot.png">
                <a:extLst>
                  <a:ext uri="{FF2B5EF4-FFF2-40B4-BE49-F238E27FC236}">
                    <a16:creationId xmlns:a16="http://schemas.microsoft.com/office/drawing/2014/main" id="{92274933-65C9-2B48-85A3-408766CFB6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3" name="TextBox 53">
                <a:extLst>
                  <a:ext uri="{FF2B5EF4-FFF2-40B4-BE49-F238E27FC236}">
                    <a16:creationId xmlns:a16="http://schemas.microsoft.com/office/drawing/2014/main" id="{3A94C032-5FCB-B143-BDAE-018D136291B4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" pitchFamily="2" charset="0"/>
                  </a:rPr>
                  <a:t>Hy</a:t>
                </a:r>
                <a:endParaRPr lang="en-US" dirty="0">
                  <a:latin typeface="Helvetica" pitchFamily="2" charset="0"/>
                </a:endParaRPr>
              </a:p>
            </p:txBody>
          </p:sp>
        </p:grpSp>
        <p:grpSp>
          <p:nvGrpSpPr>
            <p:cNvPr id="71" name="Group 163">
              <a:extLst>
                <a:ext uri="{FF2B5EF4-FFF2-40B4-BE49-F238E27FC236}">
                  <a16:creationId xmlns:a16="http://schemas.microsoft.com/office/drawing/2014/main" id="{E32420BD-CC2A-3346-9C7A-AB70DBF2B1BF}"/>
                </a:ext>
              </a:extLst>
            </p:cNvPr>
            <p:cNvGrpSpPr/>
            <p:nvPr/>
          </p:nvGrpSpPr>
          <p:grpSpPr>
            <a:xfrm>
              <a:off x="6743700" y="5507490"/>
              <a:ext cx="523527" cy="381000"/>
              <a:chOff x="7264400" y="2743200"/>
              <a:chExt cx="785290" cy="571500"/>
            </a:xfrm>
          </p:grpSpPr>
          <p:pic>
            <p:nvPicPr>
              <p:cNvPr id="90" name="Picture 55" descr="orangedot.png">
                <a:extLst>
                  <a:ext uri="{FF2B5EF4-FFF2-40B4-BE49-F238E27FC236}">
                    <a16:creationId xmlns:a16="http://schemas.microsoft.com/office/drawing/2014/main" id="{C4583337-6A81-2441-AFFA-2239BE74F4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1" name="TextBox 56">
                <a:extLst>
                  <a:ext uri="{FF2B5EF4-FFF2-40B4-BE49-F238E27FC236}">
                    <a16:creationId xmlns:a16="http://schemas.microsoft.com/office/drawing/2014/main" id="{2B57DDE0-55EC-D249-A603-B3A99EDE699C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" pitchFamily="2" charset="0"/>
                  </a:rPr>
                  <a:t>Amy</a:t>
                </a:r>
              </a:p>
            </p:txBody>
          </p:sp>
        </p:grpSp>
        <p:grpSp>
          <p:nvGrpSpPr>
            <p:cNvPr id="72" name="Group 166">
              <a:extLst>
                <a:ext uri="{FF2B5EF4-FFF2-40B4-BE49-F238E27FC236}">
                  <a16:creationId xmlns:a16="http://schemas.microsoft.com/office/drawing/2014/main" id="{8DB96FBE-529D-C84B-9F12-E38D53B1B6FE}"/>
                </a:ext>
              </a:extLst>
            </p:cNvPr>
            <p:cNvGrpSpPr/>
            <p:nvPr/>
          </p:nvGrpSpPr>
          <p:grpSpPr>
            <a:xfrm>
              <a:off x="7112000" y="5202690"/>
              <a:ext cx="523527" cy="381000"/>
              <a:chOff x="7264400" y="2743200"/>
              <a:chExt cx="785290" cy="571500"/>
            </a:xfrm>
          </p:grpSpPr>
          <p:pic>
            <p:nvPicPr>
              <p:cNvPr id="88" name="Picture 58" descr="orangedot.png">
                <a:extLst>
                  <a:ext uri="{FF2B5EF4-FFF2-40B4-BE49-F238E27FC236}">
                    <a16:creationId xmlns:a16="http://schemas.microsoft.com/office/drawing/2014/main" id="{7F900045-3344-1349-8740-AF0ECADB66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89" name="TextBox 59">
                <a:extLst>
                  <a:ext uri="{FF2B5EF4-FFF2-40B4-BE49-F238E27FC236}">
                    <a16:creationId xmlns:a16="http://schemas.microsoft.com/office/drawing/2014/main" id="{F10F2F6C-BBF1-954D-AE2C-7AD8BC1DF660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" pitchFamily="2" charset="0"/>
                  </a:rPr>
                  <a:t>NAC</a:t>
                </a:r>
              </a:p>
            </p:txBody>
          </p:sp>
        </p:grpSp>
        <p:grpSp>
          <p:nvGrpSpPr>
            <p:cNvPr id="73" name="Group 198">
              <a:extLst>
                <a:ext uri="{FF2B5EF4-FFF2-40B4-BE49-F238E27FC236}">
                  <a16:creationId xmlns:a16="http://schemas.microsoft.com/office/drawing/2014/main" id="{AF26F53B-1A83-974A-BE36-CC7CA45D47EF}"/>
                </a:ext>
              </a:extLst>
            </p:cNvPr>
            <p:cNvGrpSpPr/>
            <p:nvPr/>
          </p:nvGrpSpPr>
          <p:grpSpPr>
            <a:xfrm>
              <a:off x="6570134" y="4940464"/>
              <a:ext cx="272562" cy="755650"/>
              <a:chOff x="8317645" y="4876800"/>
              <a:chExt cx="357308" cy="990600"/>
            </a:xfrm>
          </p:grpSpPr>
          <p:sp>
            <p:nvSpPr>
              <p:cNvPr id="83" name="Oval 61">
                <a:extLst>
                  <a:ext uri="{FF2B5EF4-FFF2-40B4-BE49-F238E27FC236}">
                    <a16:creationId xmlns:a16="http://schemas.microsoft.com/office/drawing/2014/main" id="{9219D6AC-DA36-6747-B3E9-BD1B383F7351}"/>
                  </a:ext>
                </a:extLst>
              </p:cNvPr>
              <p:cNvSpPr/>
              <p:nvPr/>
            </p:nvSpPr>
            <p:spPr>
              <a:xfrm>
                <a:off x="8317645" y="4876800"/>
                <a:ext cx="357308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84" name="Group 179">
                <a:extLst>
                  <a:ext uri="{FF2B5EF4-FFF2-40B4-BE49-F238E27FC236}">
                    <a16:creationId xmlns:a16="http://schemas.microsoft.com/office/drawing/2014/main" id="{6F3E33A3-8823-164B-8A81-6A9C6D00865A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85" name="Picture 63" descr="bluedot.png">
                  <a:extLst>
                    <a:ext uri="{FF2B5EF4-FFF2-40B4-BE49-F238E27FC236}">
                      <a16:creationId xmlns:a16="http://schemas.microsoft.com/office/drawing/2014/main" id="{8CCDEC77-754D-6C47-A6F9-5D2B28502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86" name="Picture 64" descr="reddit.png">
                  <a:extLst>
                    <a:ext uri="{FF2B5EF4-FFF2-40B4-BE49-F238E27FC236}">
                      <a16:creationId xmlns:a16="http://schemas.microsoft.com/office/drawing/2014/main" id="{7541937A-2C31-6F4F-9928-9E9CC0D8E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87" name="Picture 65" descr="violetdot.png">
                  <a:extLst>
                    <a:ext uri="{FF2B5EF4-FFF2-40B4-BE49-F238E27FC236}">
                      <a16:creationId xmlns:a16="http://schemas.microsoft.com/office/drawing/2014/main" id="{6D2E2208-CCED-3841-9CEF-A9B84E7F5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4" name="Group 205">
              <a:extLst>
                <a:ext uri="{FF2B5EF4-FFF2-40B4-BE49-F238E27FC236}">
                  <a16:creationId xmlns:a16="http://schemas.microsoft.com/office/drawing/2014/main" id="{789572B4-8436-B043-83BB-44A9EC641D3C}"/>
                </a:ext>
              </a:extLst>
            </p:cNvPr>
            <p:cNvGrpSpPr/>
            <p:nvPr/>
          </p:nvGrpSpPr>
          <p:grpSpPr>
            <a:xfrm rot="8100000">
              <a:off x="6179181" y="5616185"/>
              <a:ext cx="459865" cy="138384"/>
              <a:chOff x="5626100" y="3581424"/>
              <a:chExt cx="1206500" cy="363064"/>
            </a:xfrm>
          </p:grpSpPr>
          <p:sp>
            <p:nvSpPr>
              <p:cNvPr id="81" name="Freeform 76">
                <a:extLst>
                  <a:ext uri="{FF2B5EF4-FFF2-40B4-BE49-F238E27FC236}">
                    <a16:creationId xmlns:a16="http://schemas.microsoft.com/office/drawing/2014/main" id="{FD421535-38AD-8042-88C6-8430B1ACAD6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82" name="Freeform 77">
                <a:extLst>
                  <a:ext uri="{FF2B5EF4-FFF2-40B4-BE49-F238E27FC236}">
                    <a16:creationId xmlns:a16="http://schemas.microsoft.com/office/drawing/2014/main" id="{D0E878E1-CC18-7743-BA30-ECC03F72DB31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75" name="TextBox 80">
              <a:extLst>
                <a:ext uri="{FF2B5EF4-FFF2-40B4-BE49-F238E27FC236}">
                  <a16:creationId xmlns:a16="http://schemas.microsoft.com/office/drawing/2014/main" id="{8ED15A91-93A3-BA46-9DBC-0EC50DE3BE04}"/>
                </a:ext>
              </a:extLst>
            </p:cNvPr>
            <p:cNvSpPr txBox="1"/>
            <p:nvPr/>
          </p:nvSpPr>
          <p:spPr>
            <a:xfrm>
              <a:off x="7595010" y="5029364"/>
              <a:ext cx="1219881" cy="830997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" pitchFamily="2" charset="0"/>
                </a:rPr>
                <a:t>Fight, escape, submit, pursue, recover, etc.</a:t>
              </a:r>
            </a:p>
          </p:txBody>
        </p:sp>
        <p:sp>
          <p:nvSpPr>
            <p:cNvPr id="76" name="TextBox 81">
              <a:extLst>
                <a:ext uri="{FF2B5EF4-FFF2-40B4-BE49-F238E27FC236}">
                  <a16:creationId xmlns:a16="http://schemas.microsoft.com/office/drawing/2014/main" id="{0F545C61-709E-124E-8D60-63C3F98A73BA}"/>
                </a:ext>
              </a:extLst>
            </p:cNvPr>
            <p:cNvSpPr txBox="1"/>
            <p:nvPr/>
          </p:nvSpPr>
          <p:spPr>
            <a:xfrm>
              <a:off x="4978810" y="4648364"/>
              <a:ext cx="1423081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" pitchFamily="2" charset="0"/>
                </a:rPr>
                <a:t>Affective pattern generators</a:t>
              </a:r>
            </a:p>
          </p:txBody>
        </p:sp>
        <p:grpSp>
          <p:nvGrpSpPr>
            <p:cNvPr id="77" name="Group 230">
              <a:extLst>
                <a:ext uri="{FF2B5EF4-FFF2-40B4-BE49-F238E27FC236}">
                  <a16:creationId xmlns:a16="http://schemas.microsoft.com/office/drawing/2014/main" id="{2C0FD4EF-A42F-9142-8186-D4498F574440}"/>
                </a:ext>
              </a:extLst>
            </p:cNvPr>
            <p:cNvGrpSpPr/>
            <p:nvPr/>
          </p:nvGrpSpPr>
          <p:grpSpPr>
            <a:xfrm rot="5400000">
              <a:off x="8084699" y="4664938"/>
              <a:ext cx="171362" cy="539778"/>
              <a:chOff x="8150188" y="8756100"/>
              <a:chExt cx="315225" cy="992934"/>
            </a:xfrm>
          </p:grpSpPr>
          <p:pic>
            <p:nvPicPr>
              <p:cNvPr id="78" name="Picture 87" descr="bluedot.png">
                <a:extLst>
                  <a:ext uri="{FF2B5EF4-FFF2-40B4-BE49-F238E27FC236}">
                    <a16:creationId xmlns:a16="http://schemas.microsoft.com/office/drawing/2014/main" id="{CD15881F-70E7-714B-955F-905B2147C9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6" t="16880" r="16037" b="13517"/>
              <a:stretch/>
            </p:blipFill>
            <p:spPr>
              <a:xfrm rot="5400000">
                <a:off x="8168911" y="8757570"/>
                <a:ext cx="297972" cy="295031"/>
              </a:xfrm>
              <a:prstGeom prst="rect">
                <a:avLst/>
              </a:prstGeom>
            </p:spPr>
          </p:pic>
          <p:pic>
            <p:nvPicPr>
              <p:cNvPr id="79" name="Picture 88" descr="reddit.png">
                <a:extLst>
                  <a:ext uri="{FF2B5EF4-FFF2-40B4-BE49-F238E27FC236}">
                    <a16:creationId xmlns:a16="http://schemas.microsoft.com/office/drawing/2014/main" id="{04450324-94A2-0D41-B43F-84D39A05B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3" t="18268" r="16383" b="13978"/>
              <a:stretch/>
            </p:blipFill>
            <p:spPr>
              <a:xfrm rot="5400000">
                <a:off x="8161861" y="9445482"/>
                <a:ext cx="307136" cy="299968"/>
              </a:xfrm>
              <a:prstGeom prst="rect">
                <a:avLst/>
              </a:prstGeom>
            </p:spPr>
          </p:pic>
          <p:pic>
            <p:nvPicPr>
              <p:cNvPr id="80" name="Picture 89" descr="violetdot.png">
                <a:extLst>
                  <a:ext uri="{FF2B5EF4-FFF2-40B4-BE49-F238E27FC236}">
                    <a16:creationId xmlns:a16="http://schemas.microsoft.com/office/drawing/2014/main" id="{B0A2A32A-6ED1-E440-8E31-0E4B1B5E6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38" t="17805" r="16345" b="13054"/>
              <a:stretch/>
            </p:blipFill>
            <p:spPr>
              <a:xfrm rot="5400000">
                <a:off x="8149136" y="9087350"/>
                <a:ext cx="316131" cy="314028"/>
              </a:xfrm>
              <a:prstGeom prst="rect">
                <a:avLst/>
              </a:prstGeom>
            </p:spPr>
          </p:pic>
        </p:grpSp>
      </p:grpSp>
      <p:grpSp>
        <p:nvGrpSpPr>
          <p:cNvPr id="96" name="Group 5">
            <a:extLst>
              <a:ext uri="{FF2B5EF4-FFF2-40B4-BE49-F238E27FC236}">
                <a16:creationId xmlns:a16="http://schemas.microsoft.com/office/drawing/2014/main" id="{25B2C51A-250D-FF4E-993E-E0AFF9FCE548}"/>
              </a:ext>
            </a:extLst>
          </p:cNvPr>
          <p:cNvGrpSpPr/>
          <p:nvPr/>
        </p:nvGrpSpPr>
        <p:grpSpPr>
          <a:xfrm>
            <a:off x="3527688" y="1279536"/>
            <a:ext cx="4290490" cy="3106581"/>
            <a:chOff x="4597400" y="1206664"/>
            <a:chExt cx="4290490" cy="3106581"/>
          </a:xfrm>
        </p:grpSpPr>
        <p:pic>
          <p:nvPicPr>
            <p:cNvPr id="97" name="Picture 6" descr="2013-10-07_11-36-31.png">
              <a:extLst>
                <a:ext uri="{FF2B5EF4-FFF2-40B4-BE49-F238E27FC236}">
                  <a16:creationId xmlns:a16="http://schemas.microsoft.com/office/drawing/2014/main" id="{C99EE789-3D83-E241-BBFD-644A79C2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800" y="2022820"/>
              <a:ext cx="591497" cy="731623"/>
            </a:xfrm>
            <a:prstGeom prst="rect">
              <a:avLst/>
            </a:prstGeom>
          </p:spPr>
        </p:pic>
        <p:pic>
          <p:nvPicPr>
            <p:cNvPr id="98" name="Picture 9" descr="Unknown.jpeg">
              <a:extLst>
                <a:ext uri="{FF2B5EF4-FFF2-40B4-BE49-F238E27FC236}">
                  <a16:creationId xmlns:a16="http://schemas.microsoft.com/office/drawing/2014/main" id="{0B57A33C-B76E-F84E-BFD9-48D781B00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0" y="1663864"/>
              <a:ext cx="1143000" cy="1143000"/>
            </a:xfrm>
            <a:prstGeom prst="rect">
              <a:avLst/>
            </a:prstGeom>
            <a:noFill/>
          </p:spPr>
        </p:pic>
        <p:grpSp>
          <p:nvGrpSpPr>
            <p:cNvPr id="99" name="Group 17">
              <a:extLst>
                <a:ext uri="{FF2B5EF4-FFF2-40B4-BE49-F238E27FC236}">
                  <a16:creationId xmlns:a16="http://schemas.microsoft.com/office/drawing/2014/main" id="{1F6BC4E1-F22A-A747-B701-354AEFE5FAD8}"/>
                </a:ext>
              </a:extLst>
            </p:cNvPr>
            <p:cNvGrpSpPr/>
            <p:nvPr/>
          </p:nvGrpSpPr>
          <p:grpSpPr>
            <a:xfrm>
              <a:off x="6459758" y="1206664"/>
              <a:ext cx="1313733" cy="848499"/>
              <a:chOff x="6739158" y="2476500"/>
              <a:chExt cx="1313733" cy="848499"/>
            </a:xfrm>
          </p:grpSpPr>
          <p:pic>
            <p:nvPicPr>
              <p:cNvPr id="127" name="Picture 11" descr="IMG_1106.JPG">
                <a:extLst>
                  <a:ext uri="{FF2B5EF4-FFF2-40B4-BE49-F238E27FC236}">
                    <a16:creationId xmlns:a16="http://schemas.microsoft.com/office/drawing/2014/main" id="{5D758B40-5208-D244-A8E9-7E1EEDD738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36" t="36075" r="28572" b="25541"/>
              <a:stretch/>
            </p:blipFill>
            <p:spPr>
              <a:xfrm>
                <a:off x="6909891" y="2476500"/>
                <a:ext cx="1143000" cy="808612"/>
              </a:xfrm>
              <a:prstGeom prst="rect">
                <a:avLst/>
              </a:prstGeom>
            </p:spPr>
          </p:pic>
          <p:sp>
            <p:nvSpPr>
              <p:cNvPr id="128" name="TextBox 12">
                <a:extLst>
                  <a:ext uri="{FF2B5EF4-FFF2-40B4-BE49-F238E27FC236}">
                    <a16:creationId xmlns:a16="http://schemas.microsoft.com/office/drawing/2014/main" id="{A4B49E9B-9346-9F4F-90D3-5E8642B2C048}"/>
                  </a:ext>
                </a:extLst>
              </p:cNvPr>
              <p:cNvSpPr txBox="1"/>
              <p:nvPr/>
            </p:nvSpPr>
            <p:spPr>
              <a:xfrm>
                <a:off x="6739158" y="3048000"/>
                <a:ext cx="122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" pitchFamily="2" charset="0"/>
                  </a:rPr>
                  <a:t>Social context</a:t>
                </a:r>
              </a:p>
            </p:txBody>
          </p:sp>
        </p:grp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FD0EE141-60B4-1445-9D74-3740BFDDA2C4}"/>
                </a:ext>
              </a:extLst>
            </p:cNvPr>
            <p:cNvSpPr txBox="1"/>
            <p:nvPr/>
          </p:nvSpPr>
          <p:spPr>
            <a:xfrm>
              <a:off x="7518400" y="3289464"/>
              <a:ext cx="12192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" pitchFamily="2" charset="0"/>
                </a:rPr>
                <a:t>Expected future events</a:t>
              </a:r>
            </a:p>
          </p:txBody>
        </p:sp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id="{5B5A3C1D-AB4D-C34C-8492-C1A445FAFB72}"/>
                </a:ext>
              </a:extLst>
            </p:cNvPr>
            <p:cNvGrpSpPr/>
            <p:nvPr/>
          </p:nvGrpSpPr>
          <p:grpSpPr>
            <a:xfrm>
              <a:off x="4826000" y="3378364"/>
              <a:ext cx="785290" cy="571500"/>
              <a:chOff x="7264400" y="2743200"/>
              <a:chExt cx="785290" cy="571500"/>
            </a:xfrm>
          </p:grpSpPr>
          <p:pic>
            <p:nvPicPr>
              <p:cNvPr id="125" name="Picture 16" descr="orangedot.png">
                <a:extLst>
                  <a:ext uri="{FF2B5EF4-FFF2-40B4-BE49-F238E27FC236}">
                    <a16:creationId xmlns:a16="http://schemas.microsoft.com/office/drawing/2014/main" id="{58527499-A65D-4B4C-B617-7D8C8B164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6" name="TextBox 17">
                <a:extLst>
                  <a:ext uri="{FF2B5EF4-FFF2-40B4-BE49-F238E27FC236}">
                    <a16:creationId xmlns:a16="http://schemas.microsoft.com/office/drawing/2014/main" id="{F233E0DA-F673-014D-860E-190D0A2DCE5E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" pitchFamily="2" charset="0"/>
                  </a:rPr>
                  <a:t>Hipp</a:t>
                </a:r>
                <a:endParaRPr lang="en-US" dirty="0">
                  <a:latin typeface="Helvetica" pitchFamily="2" charset="0"/>
                </a:endParaRPr>
              </a:p>
            </p:txBody>
          </p:sp>
        </p:grpSp>
        <p:grpSp>
          <p:nvGrpSpPr>
            <p:cNvPr id="102" name="Group 23">
              <a:extLst>
                <a:ext uri="{FF2B5EF4-FFF2-40B4-BE49-F238E27FC236}">
                  <a16:creationId xmlns:a16="http://schemas.microsoft.com/office/drawing/2014/main" id="{641303B4-CD81-8241-B9E0-BA9C2C61FC39}"/>
                </a:ext>
              </a:extLst>
            </p:cNvPr>
            <p:cNvGrpSpPr/>
            <p:nvPr/>
          </p:nvGrpSpPr>
          <p:grpSpPr>
            <a:xfrm>
              <a:off x="7797800" y="3645064"/>
              <a:ext cx="966291" cy="668181"/>
              <a:chOff x="6400800" y="3200400"/>
              <a:chExt cx="2109291" cy="1458552"/>
            </a:xfrm>
          </p:grpSpPr>
          <p:pic>
            <p:nvPicPr>
              <p:cNvPr id="122" name="Picture 22" descr="orbital.png">
                <a:extLst>
                  <a:ext uri="{FF2B5EF4-FFF2-40B4-BE49-F238E27FC236}">
                    <a16:creationId xmlns:a16="http://schemas.microsoft.com/office/drawing/2014/main" id="{5B64EF77-E726-1D40-8B6A-5213C8D17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52" r="19506" b="46593"/>
              <a:stretch/>
            </p:blipFill>
            <p:spPr>
              <a:xfrm>
                <a:off x="6400800" y="3200400"/>
                <a:ext cx="2109291" cy="1458552"/>
              </a:xfrm>
              <a:prstGeom prst="rect">
                <a:avLst/>
              </a:prstGeom>
            </p:spPr>
          </p:pic>
          <p:pic>
            <p:nvPicPr>
              <p:cNvPr id="123" name="Picture 23" descr="orangedot.png">
                <a:extLst>
                  <a:ext uri="{FF2B5EF4-FFF2-40B4-BE49-F238E27FC236}">
                    <a16:creationId xmlns:a16="http://schemas.microsoft.com/office/drawing/2014/main" id="{C10038C0-41B3-024A-A4A5-15215D9FD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6883607" y="3567499"/>
                <a:ext cx="407284" cy="394901"/>
              </a:xfrm>
              <a:prstGeom prst="rect">
                <a:avLst/>
              </a:prstGeom>
            </p:spPr>
          </p:pic>
          <p:pic>
            <p:nvPicPr>
              <p:cNvPr id="124" name="Picture 24" descr="orangedot.png">
                <a:extLst>
                  <a:ext uri="{FF2B5EF4-FFF2-40B4-BE49-F238E27FC236}">
                    <a16:creationId xmlns:a16="http://schemas.microsoft.com/office/drawing/2014/main" id="{BF403A60-8D22-C346-97B4-BB2C4EADB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7632700" y="3554799"/>
                <a:ext cx="407284" cy="394901"/>
              </a:xfrm>
              <a:prstGeom prst="rect">
                <a:avLst/>
              </a:prstGeom>
            </p:spPr>
          </p:pic>
        </p:grpSp>
        <p:sp>
          <p:nvSpPr>
            <p:cNvPr id="103" name="TextBox 25">
              <a:extLst>
                <a:ext uri="{FF2B5EF4-FFF2-40B4-BE49-F238E27FC236}">
                  <a16:creationId xmlns:a16="http://schemas.microsoft.com/office/drawing/2014/main" id="{D48EFE26-4810-1941-9D63-1570736CE5F8}"/>
                </a:ext>
              </a:extLst>
            </p:cNvPr>
            <p:cNvSpPr txBox="1"/>
            <p:nvPr/>
          </p:nvSpPr>
          <p:spPr>
            <a:xfrm>
              <a:off x="7901510" y="3949864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" pitchFamily="2" charset="0"/>
                </a:rPr>
                <a:t>OFC</a:t>
              </a:r>
            </a:p>
          </p:txBody>
        </p:sp>
        <p:grpSp>
          <p:nvGrpSpPr>
            <p:cNvPr id="104" name="Group 121">
              <a:extLst>
                <a:ext uri="{FF2B5EF4-FFF2-40B4-BE49-F238E27FC236}">
                  <a16:creationId xmlns:a16="http://schemas.microsoft.com/office/drawing/2014/main" id="{CBFD139E-208A-A04C-881D-4755D0405594}"/>
                </a:ext>
              </a:extLst>
            </p:cNvPr>
            <p:cNvGrpSpPr/>
            <p:nvPr/>
          </p:nvGrpSpPr>
          <p:grpSpPr>
            <a:xfrm>
              <a:off x="5969000" y="1968664"/>
              <a:ext cx="785290" cy="571500"/>
              <a:chOff x="7264400" y="2743200"/>
              <a:chExt cx="785290" cy="571500"/>
            </a:xfrm>
          </p:grpSpPr>
          <p:pic>
            <p:nvPicPr>
              <p:cNvPr id="120" name="Picture 31" descr="orangedot.png">
                <a:extLst>
                  <a:ext uri="{FF2B5EF4-FFF2-40B4-BE49-F238E27FC236}">
                    <a16:creationId xmlns:a16="http://schemas.microsoft.com/office/drawing/2014/main" id="{0104B743-668A-9342-9459-2ADC3DEC0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1" name="TextBox 32">
                <a:extLst>
                  <a:ext uri="{FF2B5EF4-FFF2-40B4-BE49-F238E27FC236}">
                    <a16:creationId xmlns:a16="http://schemas.microsoft.com/office/drawing/2014/main" id="{5BCAF7B9-3F5F-4F42-A8F0-950373F68476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" pitchFamily="2" charset="0"/>
                  </a:rPr>
                  <a:t>DMPFC</a:t>
                </a:r>
              </a:p>
            </p:txBody>
          </p:sp>
        </p:grpSp>
        <p:sp>
          <p:nvSpPr>
            <p:cNvPr id="105" name="TextBox 33">
              <a:extLst>
                <a:ext uri="{FF2B5EF4-FFF2-40B4-BE49-F238E27FC236}">
                  <a16:creationId xmlns:a16="http://schemas.microsoft.com/office/drawing/2014/main" id="{A39D72DF-8656-E645-B1D0-1C1A0B9E063B}"/>
                </a:ext>
              </a:extLst>
            </p:cNvPr>
            <p:cNvSpPr txBox="1"/>
            <p:nvPr/>
          </p:nvSpPr>
          <p:spPr>
            <a:xfrm>
              <a:off x="4597400" y="3035464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" pitchFamily="2" charset="0"/>
                </a:rPr>
                <a:t>Memory, place context</a:t>
              </a:r>
            </a:p>
          </p:txBody>
        </p:sp>
        <p:grpSp>
          <p:nvGrpSpPr>
            <p:cNvPr id="106" name="Group 27">
              <a:extLst>
                <a:ext uri="{FF2B5EF4-FFF2-40B4-BE49-F238E27FC236}">
                  <a16:creationId xmlns:a16="http://schemas.microsoft.com/office/drawing/2014/main" id="{E71DA364-1329-A049-BC29-04081800BC3E}"/>
                </a:ext>
              </a:extLst>
            </p:cNvPr>
            <p:cNvGrpSpPr/>
            <p:nvPr/>
          </p:nvGrpSpPr>
          <p:grpSpPr>
            <a:xfrm rot="1878609">
              <a:off x="6914761" y="3588120"/>
              <a:ext cx="1041751" cy="313487"/>
              <a:chOff x="5626100" y="3581424"/>
              <a:chExt cx="1206500" cy="363064"/>
            </a:xfrm>
          </p:grpSpPr>
          <p:sp>
            <p:nvSpPr>
              <p:cNvPr id="118" name="Freeform 35">
                <a:extLst>
                  <a:ext uri="{FF2B5EF4-FFF2-40B4-BE49-F238E27FC236}">
                    <a16:creationId xmlns:a16="http://schemas.microsoft.com/office/drawing/2014/main" id="{291BACAE-89DD-4349-A5F9-01D291BBE68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7DA9466F-58AD-CC40-9DFA-34EA97F343F3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7" name="Group 127">
              <a:extLst>
                <a:ext uri="{FF2B5EF4-FFF2-40B4-BE49-F238E27FC236}">
                  <a16:creationId xmlns:a16="http://schemas.microsoft.com/office/drawing/2014/main" id="{B5F7D10C-5EAA-534E-AE3A-0EF5DC433334}"/>
                </a:ext>
              </a:extLst>
            </p:cNvPr>
            <p:cNvGrpSpPr/>
            <p:nvPr/>
          </p:nvGrpSpPr>
          <p:grpSpPr>
            <a:xfrm rot="21124266">
              <a:off x="5488797" y="3349048"/>
              <a:ext cx="975735" cy="293621"/>
              <a:chOff x="5626100" y="3581424"/>
              <a:chExt cx="1206500" cy="363064"/>
            </a:xfrm>
          </p:grpSpPr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BAA33563-1FDE-7246-BE7D-24CE639D759D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FA9E74AE-53BC-7445-977D-F98BF132DC1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8" name="Group 130">
              <a:extLst>
                <a:ext uri="{FF2B5EF4-FFF2-40B4-BE49-F238E27FC236}">
                  <a16:creationId xmlns:a16="http://schemas.microsoft.com/office/drawing/2014/main" id="{E5E61E5A-9B8B-DB4D-95CF-A85A193DBD43}"/>
                </a:ext>
              </a:extLst>
            </p:cNvPr>
            <p:cNvGrpSpPr/>
            <p:nvPr/>
          </p:nvGrpSpPr>
          <p:grpSpPr>
            <a:xfrm rot="4480889">
              <a:off x="6197672" y="2680762"/>
              <a:ext cx="687368" cy="206845"/>
              <a:chOff x="5626100" y="3581424"/>
              <a:chExt cx="1206500" cy="363064"/>
            </a:xfrm>
          </p:grpSpPr>
          <p:sp>
            <p:nvSpPr>
              <p:cNvPr id="114" name="Freeform 41">
                <a:extLst>
                  <a:ext uri="{FF2B5EF4-FFF2-40B4-BE49-F238E27FC236}">
                    <a16:creationId xmlns:a16="http://schemas.microsoft.com/office/drawing/2014/main" id="{1B387EA0-8A5B-BE47-A91E-8803BD736E4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5" name="Freeform 42">
                <a:extLst>
                  <a:ext uri="{FF2B5EF4-FFF2-40B4-BE49-F238E27FC236}">
                    <a16:creationId xmlns:a16="http://schemas.microsoft.com/office/drawing/2014/main" id="{BBDD2E7D-6268-8E4D-A284-0227F7A6772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9" name="Group 133">
              <a:extLst>
                <a:ext uri="{FF2B5EF4-FFF2-40B4-BE49-F238E27FC236}">
                  <a16:creationId xmlns:a16="http://schemas.microsoft.com/office/drawing/2014/main" id="{477EC6AB-7A70-C94C-B277-69B34541C06E}"/>
                </a:ext>
              </a:extLst>
            </p:cNvPr>
            <p:cNvGrpSpPr/>
            <p:nvPr/>
          </p:nvGrpSpPr>
          <p:grpSpPr>
            <a:xfrm rot="19777768">
              <a:off x="6816199" y="2705950"/>
              <a:ext cx="1206500" cy="363064"/>
              <a:chOff x="5626100" y="3581424"/>
              <a:chExt cx="1206500" cy="363064"/>
            </a:xfrm>
          </p:grpSpPr>
          <p:sp>
            <p:nvSpPr>
              <p:cNvPr id="112" name="Freeform 44">
                <a:extLst>
                  <a:ext uri="{FF2B5EF4-FFF2-40B4-BE49-F238E27FC236}">
                    <a16:creationId xmlns:a16="http://schemas.microsoft.com/office/drawing/2014/main" id="{239E0FEE-2EAA-E94F-9C1A-CE2FCC248C94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3" name="Freeform 45">
                <a:extLst>
                  <a:ext uri="{FF2B5EF4-FFF2-40B4-BE49-F238E27FC236}">
                    <a16:creationId xmlns:a16="http://schemas.microsoft.com/office/drawing/2014/main" id="{8FC5913E-FB1E-5C41-8EA7-631C11EFE6C6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" pitchFamily="2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110" name="TextBox 46">
              <a:extLst>
                <a:ext uri="{FF2B5EF4-FFF2-40B4-BE49-F238E27FC236}">
                  <a16:creationId xmlns:a16="http://schemas.microsoft.com/office/drawing/2014/main" id="{4E638AEA-42E5-6A49-BD7E-B48C00A672F7}"/>
                </a:ext>
              </a:extLst>
            </p:cNvPr>
            <p:cNvSpPr txBox="1"/>
            <p:nvPr/>
          </p:nvSpPr>
          <p:spPr>
            <a:xfrm>
              <a:off x="7607041" y="2730664"/>
              <a:ext cx="1142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 err="1">
                  <a:latin typeface="Helvetica" pitchFamily="2" charset="0"/>
                </a:rPr>
                <a:t>Interoceptive</a:t>
              </a:r>
              <a:r>
                <a:rPr lang="en-US" dirty="0">
                  <a:latin typeface="Helvetica" pitchFamily="2" charset="0"/>
                </a:rPr>
                <a:t> </a:t>
              </a:r>
            </a:p>
            <a:p>
              <a:pPr eaLnBrk="0" latinLnBrk="0"/>
              <a:r>
                <a:rPr lang="en-US" dirty="0">
                  <a:latin typeface="Helvetica" pitchFamily="2" charset="0"/>
                </a:rPr>
                <a:t>context</a:t>
              </a:r>
            </a:p>
          </p:txBody>
        </p:sp>
        <p:sp>
          <p:nvSpPr>
            <p:cNvPr id="111" name="TextBox 90">
              <a:extLst>
                <a:ext uri="{FF2B5EF4-FFF2-40B4-BE49-F238E27FC236}">
                  <a16:creationId xmlns:a16="http://schemas.microsoft.com/office/drawing/2014/main" id="{23DF2E52-3BCB-7744-8A7D-E56FE4859606}"/>
                </a:ext>
              </a:extLst>
            </p:cNvPr>
            <p:cNvSpPr txBox="1"/>
            <p:nvPr/>
          </p:nvSpPr>
          <p:spPr>
            <a:xfrm>
              <a:off x="8102600" y="2453665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" pitchFamily="2" charset="0"/>
                </a:rPr>
                <a:t>Insula</a:t>
              </a:r>
            </a:p>
          </p:txBody>
        </p:sp>
      </p:grp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11349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Emotion as visceral-affective-conceptual pattern generation process!</a:t>
            </a:r>
            <a:endParaRPr kumimoji="1" lang="en" altLang="ko-KR" sz="2800" dirty="0">
              <a:latin typeface="Helvetica" pitchFamily="2" charset="0"/>
              <a:ea typeface="DXPnMStd" panose="02020600000000000000" pitchFamily="18" charset="-127"/>
              <a:cs typeface="PT Sans Narrow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201BE0-4082-FC4D-8751-33420A0F7491}"/>
              </a:ext>
            </a:extLst>
          </p:cNvPr>
          <p:cNvSpPr txBox="1"/>
          <p:nvPr/>
        </p:nvSpPr>
        <p:spPr>
          <a:xfrm>
            <a:off x="7870048" y="5696817"/>
            <a:ext cx="432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latin typeface="Helvetica" pitchFamily="2" charset="0"/>
                <a:ea typeface="DXKPMStd Bold" panose="02020600000000000000" pitchFamily="18" charset="-127"/>
              </a:rPr>
              <a:t>Wager &amp; Atlas, 2015, </a:t>
            </a:r>
            <a:r>
              <a:rPr kumimoji="1" lang="en-US" altLang="ko-KR" sz="1400" i="1" dirty="0">
                <a:latin typeface="Helvetica" pitchFamily="2" charset="0"/>
                <a:ea typeface="DXKPMStd Bold" panose="02020600000000000000" pitchFamily="18" charset="-127"/>
              </a:rPr>
              <a:t>Nature Reviews Neuroscience</a:t>
            </a:r>
            <a:endParaRPr kumimoji="1" lang="ko-KR" altLang="en-US" sz="1400" i="1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C040F47-C75C-DF4E-A72A-056C5DCCEE9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D57EC4F-9C0A-8E45-ADFD-95033C5A796B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E0CD8D-D428-BB4E-8AC7-EED7BAD7DA3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A71C9E30-1DB3-DC44-8127-3FC749158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2E013606-188A-E245-B9A4-789E86D27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E88CA7E7-4B7D-D449-9B83-3003A54E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CE469AD-6D8B-8649-97A9-DC8BE0B6A85C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15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67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Helvetica" pitchFamily="2" charset="0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Helvetica" pitchFamily="2" charset="0"/>
                <a:ea typeface="DXKPMStd Bold" panose="02020600000000000000" pitchFamily="18" charset="-127"/>
              </a:rPr>
              <a:t>Affective neuroscience</a:t>
            </a:r>
            <a:endParaRPr kumimoji="1" lang="ko-KR" altLang="en-US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Computation and</a:t>
              </a:r>
            </a:p>
            <a:p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statistics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Helvetica" pitchFamily="2" charset="0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3" name="텍스트 상자 13">
            <a:extLst>
              <a:ext uri="{FF2B5EF4-FFF2-40B4-BE49-F238E27FC236}">
                <a16:creationId xmlns:a16="http://schemas.microsoft.com/office/drawing/2014/main" id="{C915869E-01D7-6647-9547-C7A8E6EB0304}"/>
              </a:ext>
            </a:extLst>
          </p:cNvPr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A91C76-F9E4-5D4A-B56D-FE467CFA6EE0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F6B8FF0-B4DA-8346-B4C1-D4F93ECEF6A2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3F7254AE-DBA2-544C-9349-D68FCF730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1DF1C88-72B3-F742-A65E-548E27B8B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C651184-9037-6A4D-9E33-5CFD29186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5E7DC6-2947-474C-BBF0-E43A4339F82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5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6">
            <a:extLst>
              <a:ext uri="{FF2B5EF4-FFF2-40B4-BE49-F238E27FC236}">
                <a16:creationId xmlns:a16="http://schemas.microsoft.com/office/drawing/2014/main" id="{C612319B-7E2F-A544-80C7-AED79D518799}"/>
              </a:ext>
            </a:extLst>
          </p:cNvPr>
          <p:cNvSpPr txBox="1"/>
          <p:nvPr/>
        </p:nvSpPr>
        <p:spPr>
          <a:xfrm>
            <a:off x="457983" y="1147959"/>
            <a:ext cx="60379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Helvetica" pitchFamily="2" charset="0"/>
                <a:ea typeface="DXKPMStd Bold" panose="02020600000000000000" pitchFamily="18" charset="-127"/>
                <a:cs typeface="Helvetica Neue"/>
              </a:rPr>
              <a:t>“Emotions”</a:t>
            </a:r>
            <a:r>
              <a:rPr lang="en-US" sz="2000" dirty="0">
                <a:solidFill>
                  <a:srgbClr val="800000"/>
                </a:solidFill>
                <a:latin typeface="Helvetica" pitchFamily="2" charset="0"/>
                <a:ea typeface="DXKPMStd Bold" panose="02020600000000000000" pitchFamily="18" charset="-127"/>
                <a:cs typeface="Helvetica Neue"/>
              </a:rPr>
              <a:t> </a:t>
            </a:r>
            <a:r>
              <a:rPr lang="en-US" sz="2000" dirty="0">
                <a:latin typeface="Helvetica" pitchFamily="2" charset="0"/>
                <a:ea typeface="DXKPMStd Bold" panose="02020600000000000000" pitchFamily="18" charset="-127"/>
                <a:cs typeface="Helvetica Neue"/>
              </a:rPr>
              <a:t>are multi-system responses to highly relevant events we encounter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  <a:ea typeface="DXKPMStd Bold" panose="02020600000000000000" pitchFamily="18" charset="-127"/>
              <a:cs typeface="Helvetica Neue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ore-KR" sz="2000" dirty="0">
                <a:solidFill>
                  <a:srgbClr val="C00000"/>
                </a:solidFill>
                <a:latin typeface="Helvetica" pitchFamily="2" charset="0"/>
                <a:ea typeface="DXKPMStd Bold" panose="02020600000000000000" pitchFamily="18" charset="-127"/>
                <a:cs typeface="Helvetica Neue Light"/>
              </a:rPr>
              <a:t>“Emotions”</a:t>
            </a:r>
            <a:r>
              <a:rPr lang="en-US" altLang="ko-Kore-KR" sz="2000" dirty="0">
                <a:latin typeface="Helvetica" pitchFamily="2" charset="0"/>
                <a:ea typeface="DXKPMStd Bold" panose="02020600000000000000" pitchFamily="18" charset="-127"/>
                <a:cs typeface="Helvetica Neue Light"/>
              </a:rPr>
              <a:t> are </a:t>
            </a:r>
            <a:r>
              <a:rPr lang="en-US" altLang="ko-Kore-KR" sz="2000" b="1" dirty="0">
                <a:latin typeface="Helvetica" pitchFamily="2" charset="0"/>
                <a:ea typeface="DXKPMStd Bold" panose="02020600000000000000" pitchFamily="18" charset="-127"/>
                <a:cs typeface="Helvetica Neue Light"/>
              </a:rPr>
              <a:t>labels</a:t>
            </a:r>
            <a:r>
              <a:rPr lang="en-US" altLang="ko-Kore-KR" sz="2000" dirty="0">
                <a:latin typeface="Helvetica" pitchFamily="2" charset="0"/>
                <a:ea typeface="DXKPMStd Bold" panose="02020600000000000000" pitchFamily="18" charset="-127"/>
                <a:cs typeface="Helvetica Neue Light"/>
              </a:rPr>
              <a:t> for consistent patterns of well-coordinated brain processes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BDF439-D0A9-0542-92EA-024990F594E5}"/>
              </a:ext>
            </a:extLst>
          </p:cNvPr>
          <p:cNvGrpSpPr/>
          <p:nvPr/>
        </p:nvGrpSpPr>
        <p:grpSpPr>
          <a:xfrm>
            <a:off x="5588746" y="2405591"/>
            <a:ext cx="5681518" cy="3366702"/>
            <a:chOff x="2964778" y="2378989"/>
            <a:chExt cx="5681518" cy="3366702"/>
          </a:xfrm>
        </p:grpSpPr>
        <p:pic>
          <p:nvPicPr>
            <p:cNvPr id="23" name="Picture 115" descr="graph3d_v2_anger.png">
              <a:extLst>
                <a:ext uri="{FF2B5EF4-FFF2-40B4-BE49-F238E27FC236}">
                  <a16:creationId xmlns:a16="http://schemas.microsoft.com/office/drawing/2014/main" id="{93C75439-F4B0-7D45-A084-E59E6BD3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9590" y="2378989"/>
              <a:ext cx="4483954" cy="3366702"/>
            </a:xfrm>
            <a:prstGeom prst="rect">
              <a:avLst/>
            </a:prstGeom>
          </p:spPr>
        </p:pic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583E89A9-A33B-EF4D-9F8E-CABB26D8CA64}"/>
                </a:ext>
              </a:extLst>
            </p:cNvPr>
            <p:cNvSpPr txBox="1"/>
            <p:nvPr/>
          </p:nvSpPr>
          <p:spPr>
            <a:xfrm>
              <a:off x="7386464" y="3541470"/>
              <a:ext cx="1259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prospection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8A46CAF-A578-BF4B-83A2-44D8DD36FA2D}"/>
                </a:ext>
              </a:extLst>
            </p:cNvPr>
            <p:cNvSpPr txBox="1"/>
            <p:nvPr/>
          </p:nvSpPr>
          <p:spPr>
            <a:xfrm>
              <a:off x="6480204" y="4722818"/>
              <a:ext cx="926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memory</a:t>
              </a: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FD94638C-65F0-9F4B-BA02-EFD46FF09470}"/>
                </a:ext>
              </a:extLst>
            </p:cNvPr>
            <p:cNvSpPr txBox="1"/>
            <p:nvPr/>
          </p:nvSpPr>
          <p:spPr>
            <a:xfrm>
              <a:off x="4885213" y="5382827"/>
              <a:ext cx="1221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metabolism</a:t>
              </a: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69E8CDE2-0F5D-E949-AAD0-9946DF2EB34D}"/>
                </a:ext>
              </a:extLst>
            </p:cNvPr>
            <p:cNvSpPr txBox="1"/>
            <p:nvPr/>
          </p:nvSpPr>
          <p:spPr>
            <a:xfrm>
              <a:off x="2964778" y="3723786"/>
              <a:ext cx="115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perception</a:t>
              </a:r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8DAD4061-E8A5-B94F-A671-C3C930726174}"/>
                </a:ext>
              </a:extLst>
            </p:cNvPr>
            <p:cNvSpPr txBox="1"/>
            <p:nvPr/>
          </p:nvSpPr>
          <p:spPr>
            <a:xfrm>
              <a:off x="3904239" y="2513078"/>
              <a:ext cx="10005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attention</a:t>
              </a: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6F5CBEC3-1F75-D748-9E7C-AC74AC0E8AAF}"/>
                </a:ext>
              </a:extLst>
            </p:cNvPr>
            <p:cNvSpPr txBox="1"/>
            <p:nvPr/>
          </p:nvSpPr>
          <p:spPr>
            <a:xfrm>
              <a:off x="6332101" y="2449772"/>
              <a:ext cx="746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  <a:ea typeface="DXKPMStd Bold" panose="02020600000000000000" pitchFamily="18" charset="-127"/>
                  <a:cs typeface="Helvetica Neue Light"/>
                </a:rPr>
                <a:t>action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57632CF-14A9-AE4F-B78D-B59DEA2B92C1}"/>
              </a:ext>
            </a:extLst>
          </p:cNvPr>
          <p:cNvSpPr/>
          <p:nvPr/>
        </p:nvSpPr>
        <p:spPr>
          <a:xfrm>
            <a:off x="69202" y="6184564"/>
            <a:ext cx="7812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ko-KR" sz="1400" dirty="0">
                <a:latin typeface="Helvetica" pitchFamily="2" charset="0"/>
                <a:ea typeface="DXKPMStd Bold" panose="02020600000000000000" pitchFamily="18" charset="-127"/>
              </a:rPr>
              <a:t>Barrett, L.F. et al. 2006, 2009, 2013; Lindquist et al. 2011, 2012; J. Price, 1999; Bandler, 2000</a:t>
            </a:r>
            <a:endParaRPr lang="en-US" altLang="ko-KR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04411-A1E0-5345-B818-FFF203C7B0AB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25" name="텍스트 상자 3">
            <a:extLst>
              <a:ext uri="{FF2B5EF4-FFF2-40B4-BE49-F238E27FC236}">
                <a16:creationId xmlns:a16="http://schemas.microsoft.com/office/drawing/2014/main" id="{21750162-1F03-4E4D-9A1B-7E6DB3564D8D}"/>
              </a:ext>
            </a:extLst>
          </p:cNvPr>
          <p:cNvSpPr txBox="1"/>
          <p:nvPr/>
        </p:nvSpPr>
        <p:spPr>
          <a:xfrm>
            <a:off x="319462" y="292097"/>
            <a:ext cx="6314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Emotion: Coordinated brain responses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80CB99-A6FC-7440-9486-9D2B27307557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59817BB-4C8B-2042-A1DA-9A5721C72DE9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E14D82CC-7DFC-C343-A5A2-B7414B94F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B2F40A0-FD1C-F449-813A-DD7D1BF9F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8E56717-5B45-5D47-8815-E87D83CCB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D614D7-E03E-CA46-B130-F6076F757A41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92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8568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“Where am I” determines the lab’s research direction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180689" y="6151218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7264E6-3E4F-2D46-921A-21680B5CEEF0}"/>
              </a:ext>
            </a:extLst>
          </p:cNvPr>
          <p:cNvGrpSpPr/>
          <p:nvPr/>
        </p:nvGrpSpPr>
        <p:grpSpPr>
          <a:xfrm>
            <a:off x="6064319" y="1574244"/>
            <a:ext cx="971741" cy="363600"/>
            <a:chOff x="6064319" y="1574244"/>
            <a:chExt cx="971741" cy="363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EDB64B-D0FA-7147-BBCF-98804FCE0ADA}"/>
                </a:ext>
              </a:extLst>
            </p:cNvPr>
            <p:cNvSpPr txBox="1"/>
            <p:nvPr/>
          </p:nvSpPr>
          <p:spPr>
            <a:xfrm>
              <a:off x="6064319" y="1574244"/>
              <a:ext cx="9717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50" dirty="0">
                  <a:latin typeface="Helvetica" pitchFamily="2" charset="0"/>
                </a:rPr>
                <a:t>Choong-Wan Woo</a:t>
              </a:r>
              <a:endParaRPr kumimoji="1" lang="ko-KR" altLang="en-US" sz="750" dirty="0">
                <a:latin typeface="Helvetica" pitchFamily="2" charset="0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4564B9A8-9CE9-D245-829B-EDEF136B903B}"/>
                </a:ext>
              </a:extLst>
            </p:cNvPr>
            <p:cNvCxnSpPr/>
            <p:nvPr/>
          </p:nvCxnSpPr>
          <p:spPr>
            <a:xfrm>
              <a:off x="6554804" y="1761426"/>
              <a:ext cx="0" cy="17641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2215DD-C14B-B540-B14D-C2A744C9D77A}"/>
              </a:ext>
            </a:extLst>
          </p:cNvPr>
          <p:cNvSpPr/>
          <p:nvPr/>
        </p:nvSpPr>
        <p:spPr>
          <a:xfrm>
            <a:off x="5370896" y="1364390"/>
            <a:ext cx="5284269" cy="1542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elvetica" pitchFamily="2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6FC869-549D-A141-AB2B-008BF0E1721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D27831-0A35-4444-8EF1-08897A69849C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9DA4712-B1B0-704A-8088-B165F19A358F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3B6F4F2-F2AA-ED48-9052-8EB8DB31F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ED68878-8E71-B441-B19F-A2025C475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9ECC50D-CA89-5048-998C-22857B10E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14867-FAE2-6B4E-849A-D58A372F7240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48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ECA95B2A-6359-DE4C-AA78-FD2FD3597FCA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5830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7706E473-50F8-5043-BA25-1B130EC46DE7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3686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4F663E16-CC46-384E-8BD1-24BDA936140A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30553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10297887" cy="361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Modeling dynamic interactions between cognition and emotion, esp. predictive coding and internal thoughts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0A171DC2-727C-3D49-BA00-3A06048D32A7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0673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10201634" cy="361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Modeling dynamic interactions between cognition and emotion, esp. predictive coding and internal thoughts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5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Understanding how the mind influences the body (mind-body interaction)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EA5D7C02-C860-0944-83F6-2873FC6B3962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9124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802497" y="1177765"/>
            <a:ext cx="658700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Helvetica" pitchFamily="2" charset="0"/>
                <a:ea typeface="DXPnMStd" panose="02020600000000000000" pitchFamily="18" charset="-127"/>
                <a:cs typeface="Avenir Light"/>
              </a:rPr>
              <a:t>Welcome to Affective Neuroscience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09C98B-D2B9-6F49-8673-1317E7CA61C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9FE25C-D4F9-CB44-B84D-902ADDF92BF4}"/>
              </a:ext>
            </a:extLst>
          </p:cNvPr>
          <p:cNvGrpSpPr>
            <a:grpSpLocks noChangeAspect="1"/>
          </p:cNvGrpSpPr>
          <p:nvPr/>
        </p:nvGrpSpPr>
        <p:grpSpPr>
          <a:xfrm>
            <a:off x="3630198" y="2016839"/>
            <a:ext cx="4346835" cy="3420000"/>
            <a:chOff x="3465606" y="1567394"/>
            <a:chExt cx="4728853" cy="372056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48F919-A06E-BD4B-8886-32A4F6253533}"/>
                </a:ext>
              </a:extLst>
            </p:cNvPr>
            <p:cNvGrpSpPr/>
            <p:nvPr/>
          </p:nvGrpSpPr>
          <p:grpSpPr>
            <a:xfrm>
              <a:off x="3465606" y="1567394"/>
              <a:ext cx="4728853" cy="3720565"/>
              <a:chOff x="6537990" y="2207292"/>
              <a:chExt cx="4728853" cy="3720565"/>
            </a:xfrm>
          </p:grpSpPr>
          <p:pic>
            <p:nvPicPr>
              <p:cNvPr id="15" name="Picture 6" descr="Unknown.jpeg">
                <a:extLst>
                  <a:ext uri="{FF2B5EF4-FFF2-40B4-BE49-F238E27FC236}">
                    <a16:creationId xmlns:a16="http://schemas.microsoft.com/office/drawing/2014/main" id="{70C9A031-A571-5843-8B3F-0D0DD4F3E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16" name="Picture 4" descr="2014-08-13_22-59-32.png">
                <a:extLst>
                  <a:ext uri="{FF2B5EF4-FFF2-40B4-BE49-F238E27FC236}">
                    <a16:creationId xmlns:a16="http://schemas.microsoft.com/office/drawing/2014/main" id="{95C158BD-6FFA-1A45-B160-5718D19CC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pic>
            <p:nvPicPr>
              <p:cNvPr id="19" name="Picture 48" descr="brainsurface.png">
                <a:extLst>
                  <a:ext uri="{FF2B5EF4-FFF2-40B4-BE49-F238E27FC236}">
                    <a16:creationId xmlns:a16="http://schemas.microsoft.com/office/drawing/2014/main" id="{6391646A-38ED-C64F-99CF-672AD03695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73" t="4191" r="14514" b="14170"/>
              <a:stretch/>
            </p:blipFill>
            <p:spPr>
              <a:xfrm>
                <a:off x="8342557" y="2207292"/>
                <a:ext cx="1530011" cy="1406760"/>
              </a:xfrm>
              <a:prstGeom prst="rect">
                <a:avLst/>
              </a:prstGeom>
            </p:spPr>
          </p:pic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A852EF2-BBDF-0F43-BC38-AEBE47B11725}"/>
                </a:ext>
              </a:extLst>
            </p:cNvPr>
            <p:cNvCxnSpPr/>
            <p:nvPr/>
          </p:nvCxnSpPr>
          <p:spPr>
            <a:xfrm flipV="1">
              <a:off x="4734651" y="294418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DF51CC7-9FAA-8245-A9FC-4562A2369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7051" y="309658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53DA57D-5E2A-6B43-84D7-EF4904EDAC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135" y="3007476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053A280-AA7B-E14B-8415-BAEA17F17A80}"/>
                </a:ext>
              </a:extLst>
            </p:cNvPr>
            <p:cNvCxnSpPr>
              <a:cxnSpLocks/>
            </p:cNvCxnSpPr>
            <p:nvPr/>
          </p:nvCxnSpPr>
          <p:spPr>
            <a:xfrm>
              <a:off x="6651263" y="2889927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614EE7D-C414-F944-A1B5-9D10AD007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850" y="4409003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A8ED9EDF-B925-894B-A7E0-D76D400195A1}"/>
                </a:ext>
              </a:extLst>
            </p:cNvPr>
            <p:cNvCxnSpPr>
              <a:cxnSpLocks/>
            </p:cNvCxnSpPr>
            <p:nvPr/>
          </p:nvCxnSpPr>
          <p:spPr>
            <a:xfrm>
              <a:off x="5354850" y="4617915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1E2AEC6-E9A3-BF45-A7F5-B3249B5C3372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3A72625-E629-9049-9A8C-B07C235BA80E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E4FBA9F2-D49D-0F4C-A262-3A16C3708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38325EB-C3AF-4344-AE8A-C8C3A2D5D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9CFC475F-BECA-764A-A63D-4B70E95BC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BD34118-F60C-C047-9F30-6E33B7B1ED0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Helvetica" pitchFamily="2" charset="0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What is </a:t>
            </a:r>
            <a:r>
              <a:rPr kumimoji="1" lang="en-US" altLang="ko-KR" sz="2800" dirty="0">
                <a:solidFill>
                  <a:srgbClr val="FF0000"/>
                </a:solidFill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emotion</a:t>
            </a:r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43777D-57A4-5746-AA68-E87385590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6" r="29734" b="8795"/>
          <a:stretch/>
        </p:blipFill>
        <p:spPr>
          <a:xfrm>
            <a:off x="3635565" y="1389807"/>
            <a:ext cx="4638102" cy="37281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FE6F46-3DCF-9040-AE73-BA12702D3DF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DD0D7C-C797-224D-9494-BA95097AE1D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AC055FE-478E-1949-86EB-5F2DEC187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6E21B99-6D22-7D49-B47C-A93CF3E44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02B6FE0-48EC-344B-84DC-AC4E1F132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82A49-DA2D-9C4A-B63F-7B2EEB23ACF1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2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What is </a:t>
            </a:r>
            <a:r>
              <a:rPr kumimoji="1" lang="en-US" altLang="ko-KR" sz="2800" dirty="0">
                <a:solidFill>
                  <a:srgbClr val="FF0000"/>
                </a:solidFill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emotion</a:t>
            </a:r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099062-501F-6D40-85D9-0A1BB177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0104">
            <a:off x="9646636" y="396108"/>
            <a:ext cx="2021373" cy="288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텍스트 상자 13">
            <a:extLst>
              <a:ext uri="{FF2B5EF4-FFF2-40B4-BE49-F238E27FC236}">
                <a16:creationId xmlns:a16="http://schemas.microsoft.com/office/drawing/2014/main" id="{A2A3D0BB-2209-F946-A749-5E058B519205}"/>
              </a:ext>
            </a:extLst>
          </p:cNvPr>
          <p:cNvSpPr txBox="1"/>
          <p:nvPr/>
        </p:nvSpPr>
        <p:spPr>
          <a:xfrm>
            <a:off x="796939" y="1417929"/>
            <a:ext cx="8545365" cy="373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“It is widely agreed that emotion refers to a </a:t>
            </a:r>
            <a:r>
              <a:rPr lang="en-US" altLang="ko-KR" u="sng" dirty="0">
                <a:solidFill>
                  <a:srgbClr val="0070C0"/>
                </a:solidFill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collection</a:t>
            </a: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 of psychological states that include </a:t>
            </a:r>
            <a:r>
              <a:rPr lang="en-US" altLang="ko-KR" dirty="0">
                <a:solidFill>
                  <a:srgbClr val="0070C0"/>
                </a:solidFill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subjective experience, expressive behavior </a:t>
            </a: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(e.g., facial, bodily, verbal), and </a:t>
            </a:r>
            <a:r>
              <a:rPr lang="en-US" altLang="ko-KR" dirty="0">
                <a:solidFill>
                  <a:srgbClr val="0070C0"/>
                </a:solidFill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peripheral physiological responses </a:t>
            </a: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(e.g., heart rate, respiration).”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“It is also widely agreed that emotions are a </a:t>
            </a:r>
            <a:r>
              <a:rPr lang="en-US" altLang="ko-KR" u="sng" dirty="0">
                <a:solidFill>
                  <a:srgbClr val="0070C0"/>
                </a:solidFill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central feature</a:t>
            </a:r>
            <a:r>
              <a:rPr lang="en-US" altLang="ko-KR" dirty="0">
                <a:solidFill>
                  <a:srgbClr val="0070C0"/>
                </a:solidFill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 </a:t>
            </a: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in any psychological model of the human mind.”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“Beyond these two points of agreement, however, </a:t>
            </a:r>
            <a:r>
              <a:rPr lang="en-US" altLang="ko-KR" u="sng" dirty="0">
                <a:solidFill>
                  <a:srgbClr val="C00000"/>
                </a:solidFill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almost everything else seems to be subject to debate</a:t>
            </a:r>
            <a:r>
              <a:rPr lang="en-US" altLang="ko-KR" dirty="0">
                <a:solidFill>
                  <a:srgbClr val="C00000"/>
                </a:solidFill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.”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Helvetica" pitchFamily="2" charset="0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“What is emotion” depends on the emotion theory you hold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EF1DEB-08E9-804C-806E-BFC1A68CACE6}"/>
              </a:ext>
            </a:extLst>
          </p:cNvPr>
          <p:cNvSpPr/>
          <p:nvPr/>
        </p:nvSpPr>
        <p:spPr>
          <a:xfrm>
            <a:off x="4845420" y="6498351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Barrett, 2017</a:t>
            </a:r>
            <a:endParaRPr lang="en-US" altLang="ko-KR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CA33B5-4DCC-F242-802C-903FF2BE5F5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pic>
        <p:nvPicPr>
          <p:cNvPr id="2050" name="Picture 2" descr="How Emotions Are Made: The Secret Life of the Brain - Kindle edition by  Barrett, Lisa Feldman. Health, Fitness &amp; Dieting Kindle eBooks @ Amazon.com.">
            <a:extLst>
              <a:ext uri="{FF2B5EF4-FFF2-40B4-BE49-F238E27FC236}">
                <a16:creationId xmlns:a16="http://schemas.microsoft.com/office/drawing/2014/main" id="{9B368AD7-2F12-1142-BBEE-6C7E9C1F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9661">
            <a:off x="9814693" y="3245443"/>
            <a:ext cx="1685256" cy="253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E495BA-F2A8-5A4A-B502-1FDCE6DEC65D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A18398-8FF5-DC4E-866A-D46EADF0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2E7852A-FF0F-2B46-A86D-9374E968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C09193-3D5E-E048-800A-BE7701D99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7E8DAD-A328-4847-AB21-3571726AD7CA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747B21F8-FEDB-1047-8EB0-3BAFA24EAE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61F499-1212-F440-986D-F94FB58D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D11DB4-93EF-7140-AF1F-0EE52277284C}"/>
              </a:ext>
            </a:extLst>
          </p:cNvPr>
          <p:cNvSpPr/>
          <p:nvPr/>
        </p:nvSpPr>
        <p:spPr>
          <a:xfrm>
            <a:off x="69202" y="6087941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Helvetica" pitchFamily="2" charset="0"/>
              <a:ea typeface="DXKPMStd Bold" panose="02020600000000000000" pitchFamily="18" charset="-127"/>
            </a:endParaRPr>
          </a:p>
        </p:txBody>
      </p:sp>
      <p:sp>
        <p:nvSpPr>
          <p:cNvPr id="19" name="텍스트 상자 3">
            <a:extLst>
              <a:ext uri="{FF2B5EF4-FFF2-40B4-BE49-F238E27FC236}">
                <a16:creationId xmlns:a16="http://schemas.microsoft.com/office/drawing/2014/main" id="{32921391-08CB-F046-AB72-0A81E6FFB4F2}"/>
              </a:ext>
            </a:extLst>
          </p:cNvPr>
          <p:cNvSpPr txBox="1"/>
          <p:nvPr/>
        </p:nvSpPr>
        <p:spPr>
          <a:xfrm>
            <a:off x="319462" y="292097"/>
            <a:ext cx="3462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Theories of emotion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04E47-2F89-0647-9F28-22CF22D5197B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5A6578-CD01-9B48-8D0C-6C172D95287A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896A3D-8D7B-264E-8C40-6924CB39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E42BD58-9EC2-EE4F-BE03-A486D8E8A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07577F6-3FCA-7E4D-9598-7B8F14D42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121ECB-0AA4-3A1B-CE6B-86B072BC1ED2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853495" y="1626923"/>
            <a:ext cx="4485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Damascus" pitchFamily="2" charset="-78"/>
              </a:rPr>
              <a:t>How do you </a:t>
            </a:r>
            <a:r>
              <a:rPr kumimoji="1" lang="en-US" altLang="ko-KR" sz="2800" b="1" u="sng" dirty="0">
                <a:latin typeface="Helvetica" pitchFamily="2" charset="0"/>
                <a:ea typeface="DXPnMStd" panose="02020600000000000000" pitchFamily="18" charset="-127"/>
                <a:cs typeface="Damascus" pitchFamily="2" charset="-78"/>
              </a:rPr>
              <a:t>feel</a:t>
            </a:r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Damascus" pitchFamily="2" charset="-78"/>
              </a:rPr>
              <a:t> about it?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E82132-7C80-7846-BC58-0D36116F5C51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D1479C-6297-EE43-8E5D-8EF66357BD91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ADD25A1-A324-C04E-95C4-9D23666E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07B5F95-8BF8-AB4D-A3EE-5ECCF9013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341ACC9-BF9B-E640-8A85-97A3DB5B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52F0ADE-F8AF-0B4D-9399-2726B9CEC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276" y="2909988"/>
            <a:ext cx="3134980" cy="26124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746DC0-3866-694F-A03D-00D95EFE1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064" y="2910146"/>
            <a:ext cx="2612483" cy="26124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5CFE19-3EA7-AB42-817A-39AB3AFDC9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538" r="12202"/>
          <a:stretch/>
        </p:blipFill>
        <p:spPr>
          <a:xfrm>
            <a:off x="8382356" y="2910146"/>
            <a:ext cx="3134603" cy="26121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BB940E-206D-1BD3-4AB7-F5670B8E97B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56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1548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elvetica" pitchFamily="2" charset="0"/>
                <a:ea typeface="DXPnMStd" panose="02020600000000000000" pitchFamily="18" charset="-127"/>
                <a:cs typeface="PT Sans Narrow" charset="-52"/>
              </a:rPr>
              <a:t>Emotion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pic>
        <p:nvPicPr>
          <p:cNvPr id="4098" name="Picture 2" descr="Working with &quot;large&quot; datasets, with dplyr and data.table | R-bloggers">
            <a:extLst>
              <a:ext uri="{FF2B5EF4-FFF2-40B4-BE49-F238E27FC236}">
                <a16:creationId xmlns:a16="http://schemas.microsoft.com/office/drawing/2014/main" id="{14FE90B9-CAA9-F744-B485-9316415B0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27" y="1398369"/>
            <a:ext cx="5504942" cy="46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CA5831DB-FC78-9548-8338-3E089A360624}"/>
              </a:ext>
            </a:extLst>
          </p:cNvPr>
          <p:cNvSpPr txBox="1"/>
          <p:nvPr/>
        </p:nvSpPr>
        <p:spPr>
          <a:xfrm>
            <a:off x="570949" y="820344"/>
            <a:ext cx="11050102" cy="879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Something very high-dimensional and complicated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DXKPMStd Bold" panose="02020600000000000000" pitchFamily="18" charset="-127"/>
                <a:cs typeface="Seravek Light" charset="0"/>
              </a:rPr>
              <a:t>Emotion can be different depending on which directions or perspectives you view the emotion from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48ACEEA-3BA3-3945-96B2-7BE68F3E005A}"/>
              </a:ext>
            </a:extLst>
          </p:cNvPr>
          <p:cNvCxnSpPr>
            <a:cxnSpLocks/>
          </p:cNvCxnSpPr>
          <p:nvPr/>
        </p:nvCxnSpPr>
        <p:spPr>
          <a:xfrm flipH="1">
            <a:off x="7944468" y="1974810"/>
            <a:ext cx="932688" cy="649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2FF7E9-3C0D-6549-ADD8-5252C05D2A20}"/>
              </a:ext>
            </a:extLst>
          </p:cNvPr>
          <p:cNvCxnSpPr>
            <a:cxnSpLocks/>
          </p:cNvCxnSpPr>
          <p:nvPr/>
        </p:nvCxnSpPr>
        <p:spPr>
          <a:xfrm flipH="1" flipV="1">
            <a:off x="7944468" y="5051615"/>
            <a:ext cx="624671" cy="43449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4350CA-EDA6-B742-894A-D37A31B27A56}"/>
              </a:ext>
            </a:extLst>
          </p:cNvPr>
          <p:cNvCxnSpPr>
            <a:cxnSpLocks/>
          </p:cNvCxnSpPr>
          <p:nvPr/>
        </p:nvCxnSpPr>
        <p:spPr>
          <a:xfrm flipV="1">
            <a:off x="4909991" y="5982190"/>
            <a:ext cx="179833" cy="55870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C39F75B-EBFF-B24C-8464-D4B6D0B99E6F}"/>
              </a:ext>
            </a:extLst>
          </p:cNvPr>
          <p:cNvCxnSpPr>
            <a:cxnSpLocks/>
          </p:cNvCxnSpPr>
          <p:nvPr/>
        </p:nvCxnSpPr>
        <p:spPr>
          <a:xfrm>
            <a:off x="2366628" y="3168009"/>
            <a:ext cx="1110804" cy="181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B327FD-F292-6249-8192-3886BC3F730C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7A0552D-7009-E645-9D41-FB3749DD9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6509EF4-E0CE-4743-B2F7-5FFEAA05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A9A7A9A-9D02-DB4A-8C04-C959342AC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C8EC6E-ED33-55D1-AFA4-A9188342C787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Helvetica" pitchFamily="2" charset="0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86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1834</Words>
  <Application>Microsoft Macintosh PowerPoint</Application>
  <PresentationFormat>와이드스크린</PresentationFormat>
  <Paragraphs>305</Paragraphs>
  <Slides>47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Apple SD Gothic Neo</vt:lpstr>
      <vt:lpstr>Apple SD Gothic Neo UltraLight</vt:lpstr>
      <vt:lpstr>DXKPMStd Bold</vt:lpstr>
      <vt:lpstr>DXPnMStd</vt:lpstr>
      <vt:lpstr>맑은 고딕</vt:lpstr>
      <vt:lpstr>Arial</vt:lpstr>
      <vt:lpstr>Courier New</vt:lpstr>
      <vt:lpstr>Helvetica</vt:lpstr>
      <vt:lpstr>Optima</vt:lpstr>
      <vt:lpstr>PT Sans Narrow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230</cp:revision>
  <dcterms:created xsi:type="dcterms:W3CDTF">2017-08-24T21:55:02Z</dcterms:created>
  <dcterms:modified xsi:type="dcterms:W3CDTF">2023-08-28T08:49:24Z</dcterms:modified>
</cp:coreProperties>
</file>